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3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1" r:id="rId19"/>
    <p:sldId id="274" r:id="rId20"/>
    <p:sldId id="275" r:id="rId21"/>
    <p:sldId id="276" r:id="rId22"/>
    <p:sldId id="277" r:id="rId23"/>
    <p:sldId id="279" r:id="rId24"/>
    <p:sldId id="278" r:id="rId25"/>
    <p:sldId id="280" r:id="rId26"/>
    <p:sldId id="281" r:id="rId27"/>
    <p:sldId id="282" r:id="rId28"/>
    <p:sldId id="283" r:id="rId29"/>
    <p:sldId id="284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68"/>
    <p:restoredTop sz="96291"/>
  </p:normalViewPr>
  <p:slideViewPr>
    <p:cSldViewPr snapToGrid="0">
      <p:cViewPr>
        <p:scale>
          <a:sx n="87" d="100"/>
          <a:sy n="87" d="100"/>
        </p:scale>
        <p:origin x="544" y="10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7" d="100"/>
          <a:sy n="97" d="100"/>
        </p:scale>
        <p:origin x="3688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925202815093341"/>
          <c:y val="8.0099102954649531E-2"/>
          <c:w val="0.72741625429142975"/>
          <c:h val="0.70195767662805619"/>
        </c:manualLayout>
      </c:layout>
      <c:scatterChart>
        <c:scatterStyle val="lineMarker"/>
        <c:varyColors val="0"/>
        <c:ser>
          <c:idx val="1"/>
          <c:order val="0"/>
          <c:tx>
            <c:v>SwitchML [NSDI '21]</c:v>
          </c:tx>
          <c:spPr>
            <a:ln w="50800" cap="rnd">
              <a:solidFill>
                <a:srgbClr val="FF0000"/>
              </a:solidFill>
              <a:round/>
            </a:ln>
            <a:effectLst/>
          </c:spPr>
          <c:marker>
            <c:symbol val="triangle"/>
            <c:size val="15"/>
            <c:spPr>
              <a:solidFill>
                <a:srgbClr val="FF0000"/>
              </a:solidFill>
              <a:ln w="25400" cap="flat">
                <a:noFill/>
              </a:ln>
              <a:effectLst/>
            </c:spPr>
          </c:marker>
          <c:xVal>
            <c:numRef>
              <c:f>Sheet1!$A$2:$A$10</c:f>
              <c:numCache>
                <c:formatCode>0.00</c:formatCode>
                <c:ptCount val="9"/>
                <c:pt idx="0" formatCode="General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6</c:v>
                </c:pt>
                <c:pt idx="4">
                  <c:v>8</c:v>
                </c:pt>
                <c:pt idx="5">
                  <c:v>10</c:v>
                </c:pt>
                <c:pt idx="6">
                  <c:v>12</c:v>
                </c:pt>
                <c:pt idx="7">
                  <c:v>14</c:v>
                </c:pt>
                <c:pt idx="8">
                  <c:v>16</c:v>
                </c:pt>
              </c:numCache>
            </c:numRef>
          </c:xVal>
          <c:yVal>
            <c:numRef>
              <c:f>Sheet1!$C$2:$C$10</c:f>
              <c:numCache>
                <c:formatCode>General</c:formatCode>
                <c:ptCount val="9"/>
                <c:pt idx="0">
                  <c:v>581.90014236851698</c:v>
                </c:pt>
                <c:pt idx="1">
                  <c:v>622.88673300492098</c:v>
                </c:pt>
                <c:pt idx="2">
                  <c:v>652.45456193622704</c:v>
                </c:pt>
                <c:pt idx="3">
                  <c:v>730.67343109532396</c:v>
                </c:pt>
                <c:pt idx="4">
                  <c:v>776.79237315529201</c:v>
                </c:pt>
                <c:pt idx="5">
                  <c:v>833.69893023842201</c:v>
                </c:pt>
                <c:pt idx="6">
                  <c:v>889.99141642921802</c:v>
                </c:pt>
                <c:pt idx="7">
                  <c:v>966.99769622401095</c:v>
                </c:pt>
                <c:pt idx="8">
                  <c:v>1055.62466822172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E3AD-1047-912E-E4814A96CC13}"/>
            </c:ext>
          </c:extLst>
        </c:ser>
        <c:ser>
          <c:idx val="0"/>
          <c:order val="1"/>
          <c:tx>
            <c:v>Trio-ML</c:v>
          </c:tx>
          <c:spPr>
            <a:ln w="50800" cap="rnd">
              <a:solidFill>
                <a:schemeClr val="accent1"/>
              </a:solidFill>
              <a:round/>
            </a:ln>
            <a:effectLst/>
          </c:spPr>
          <c:marker>
            <c:symbol val="x"/>
            <c:size val="15"/>
            <c:spPr>
              <a:noFill/>
              <a:ln w="38100">
                <a:solidFill>
                  <a:schemeClr val="accent1"/>
                </a:solidFill>
              </a:ln>
              <a:effectLst/>
            </c:spPr>
          </c:marker>
          <c:xVal>
            <c:numRef>
              <c:f>Sheet1!$A$2:$A$10</c:f>
              <c:numCache>
                <c:formatCode>0.00</c:formatCode>
                <c:ptCount val="9"/>
                <c:pt idx="0" formatCode="General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6</c:v>
                </c:pt>
                <c:pt idx="4">
                  <c:v>8</c:v>
                </c:pt>
                <c:pt idx="5">
                  <c:v>10</c:v>
                </c:pt>
                <c:pt idx="6">
                  <c:v>12</c:v>
                </c:pt>
                <c:pt idx="7">
                  <c:v>14</c:v>
                </c:pt>
                <c:pt idx="8">
                  <c:v>16</c:v>
                </c:pt>
              </c:numCache>
            </c:numRef>
          </c:xVal>
          <c:yVal>
            <c:numRef>
              <c:f>Sheet1!$B$2:$B$10</c:f>
              <c:numCache>
                <c:formatCode>General</c:formatCode>
                <c:ptCount val="9"/>
                <c:pt idx="0">
                  <c:v>584.22385516919496</c:v>
                </c:pt>
                <c:pt idx="1">
                  <c:v>587.34718372947202</c:v>
                </c:pt>
                <c:pt idx="2">
                  <c:v>586.10690267462405</c:v>
                </c:pt>
                <c:pt idx="3">
                  <c:v>587.38786546807501</c:v>
                </c:pt>
                <c:pt idx="4">
                  <c:v>587.72243449562404</c:v>
                </c:pt>
                <c:pt idx="5">
                  <c:v>592.50154746206101</c:v>
                </c:pt>
                <c:pt idx="6">
                  <c:v>591.77419762862303</c:v>
                </c:pt>
                <c:pt idx="7">
                  <c:v>584.01132884778394</c:v>
                </c:pt>
                <c:pt idx="8">
                  <c:v>586.19289900127205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E3AD-1047-912E-E4814A96CC13}"/>
            </c:ext>
          </c:extLst>
        </c:ser>
        <c:ser>
          <c:idx val="3"/>
          <c:order val="2"/>
          <c:tx>
            <c:strRef>
              <c:f>Sheet1!$E$1</c:f>
              <c:strCache>
                <c:ptCount val="1"/>
                <c:pt idx="0">
                  <c:v>Ideal</c:v>
                </c:pt>
              </c:strCache>
            </c:strRef>
          </c:tx>
          <c:spPr>
            <a:ln w="50800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9"/>
            <c:spPr>
              <a:noFill/>
              <a:ln w="38100">
                <a:solidFill>
                  <a:schemeClr val="accent6">
                    <a:lumMod val="75000"/>
                  </a:schemeClr>
                </a:solidFill>
              </a:ln>
              <a:effectLst/>
            </c:spPr>
          </c:marker>
          <c:xVal>
            <c:numRef>
              <c:f>Sheet1!$A$2:$A$10</c:f>
              <c:numCache>
                <c:formatCode>0.00</c:formatCode>
                <c:ptCount val="9"/>
                <c:pt idx="0" formatCode="General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6</c:v>
                </c:pt>
                <c:pt idx="4">
                  <c:v>8</c:v>
                </c:pt>
                <c:pt idx="5">
                  <c:v>10</c:v>
                </c:pt>
                <c:pt idx="6">
                  <c:v>12</c:v>
                </c:pt>
                <c:pt idx="7">
                  <c:v>14</c:v>
                </c:pt>
                <c:pt idx="8">
                  <c:v>16</c:v>
                </c:pt>
              </c:numCache>
            </c:numRef>
          </c:xVal>
          <c:yVal>
            <c:numRef>
              <c:f>Sheet1!$E$2:$E$10</c:f>
              <c:numCache>
                <c:formatCode>General</c:formatCode>
                <c:ptCount val="9"/>
                <c:pt idx="0">
                  <c:v>590.23006840756</c:v>
                </c:pt>
                <c:pt idx="1">
                  <c:v>590.23006840756</c:v>
                </c:pt>
                <c:pt idx="2">
                  <c:v>590.23006840756</c:v>
                </c:pt>
                <c:pt idx="3">
                  <c:v>590.23006840756</c:v>
                </c:pt>
                <c:pt idx="4">
                  <c:v>590.23006840756</c:v>
                </c:pt>
                <c:pt idx="5">
                  <c:v>590.23006840756</c:v>
                </c:pt>
                <c:pt idx="6">
                  <c:v>590.23006840756</c:v>
                </c:pt>
                <c:pt idx="7">
                  <c:v>590.23006840756</c:v>
                </c:pt>
                <c:pt idx="8">
                  <c:v>590.23006840756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E3AD-1047-912E-E4814A96CC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04648704"/>
        <c:axId val="2027969392"/>
        <c:extLst/>
      </c:scatterChart>
      <c:valAx>
        <c:axId val="1704648704"/>
        <c:scaling>
          <c:orientation val="minMax"/>
          <c:max val="16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 b="0" i="0" u="none" strike="noStrike" baseline="0" dirty="0">
                    <a:effectLst/>
                  </a:rPr>
                  <a:t>Straggling</a:t>
                </a:r>
                <a:r>
                  <a:rPr lang="en-US" sz="2400" b="0" i="0" u="none" strike="noStrike" baseline="0" dirty="0"/>
                  <a:t> </a:t>
                </a:r>
                <a:r>
                  <a:rPr lang="en-US" sz="2400" dirty="0"/>
                  <a:t>Probability </a:t>
                </a:r>
                <a:r>
                  <a:rPr lang="en-US" sz="2400" baseline="0" dirty="0"/>
                  <a:t>(%)</a:t>
                </a:r>
                <a:endParaRPr lang="en-US" sz="2400" dirty="0"/>
              </a:p>
            </c:rich>
          </c:tx>
          <c:layout>
            <c:manualLayout>
              <c:xMode val="edge"/>
              <c:yMode val="edge"/>
              <c:x val="0.34044225841198311"/>
              <c:y val="0.8988721131555730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0"/>
        <c:majorTickMark val="in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27969392"/>
        <c:crosses val="autoZero"/>
        <c:crossBetween val="midCat"/>
        <c:majorUnit val="2"/>
      </c:valAx>
      <c:valAx>
        <c:axId val="2027969392"/>
        <c:scaling>
          <c:orientation val="minMax"/>
          <c:max val="1100"/>
          <c:min val="5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200" dirty="0"/>
                  <a:t>Training Iteration Time (</a:t>
                </a:r>
                <a:r>
                  <a:rPr lang="en-US" sz="2200" b="0" i="0" u="none" strike="noStrike" baseline="0" dirty="0" err="1">
                    <a:effectLst/>
                  </a:rPr>
                  <a:t>ms</a:t>
                </a:r>
                <a:r>
                  <a:rPr lang="en-US" sz="2200" b="0" i="0" u="none" strike="noStrike" baseline="0" dirty="0">
                    <a:effectLst/>
                  </a:rPr>
                  <a:t>)</a:t>
                </a:r>
                <a:endParaRPr lang="en-US" sz="2200" dirty="0"/>
              </a:p>
            </c:rich>
          </c:tx>
          <c:layout>
            <c:manualLayout>
              <c:xMode val="edge"/>
              <c:yMode val="edge"/>
              <c:x val="4.8804958407080636E-2"/>
              <c:y val="9.3973831110349071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2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4648704"/>
        <c:crosses val="autoZero"/>
        <c:crossBetween val="midCat"/>
        <c:majorUnit val="100"/>
      </c:valAx>
      <c:spPr>
        <a:noFill/>
        <a:ln>
          <a:solidFill>
            <a:schemeClr val="tx1"/>
          </a:solidFill>
        </a:ln>
        <a:effectLst/>
      </c:spPr>
    </c:plotArea>
    <c:legend>
      <c:legendPos val="t"/>
      <c:layout>
        <c:manualLayout>
          <c:xMode val="edge"/>
          <c:yMode val="edge"/>
          <c:x val="0.17536817599762308"/>
          <c:y val="2.9585950447493323E-3"/>
          <c:w val="0.81768454109963939"/>
          <c:h val="8.924846560738092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379370350117698"/>
          <c:y val="0.11481076803177669"/>
          <c:w val="0.66201440392312783"/>
          <c:h val="0.67350879945102049"/>
        </c:manualLayout>
      </c:layout>
      <c:scatterChart>
        <c:scatterStyle val="lineMarker"/>
        <c:varyColors val="0"/>
        <c:ser>
          <c:idx val="1"/>
          <c:order val="0"/>
          <c:tx>
            <c:v>SwitchML [NSDI '21]</c:v>
          </c:tx>
          <c:spPr>
            <a:ln w="508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xVal>
            <c:numRef>
              <c:f>Sheet1!$C$2:$C$102</c:f>
              <c:numCache>
                <c:formatCode>General</c:formatCode>
                <c:ptCount val="101"/>
                <c:pt idx="0">
                  <c:v>27.496320455700001</c:v>
                </c:pt>
                <c:pt idx="1">
                  <c:v>55.038181207000001</c:v>
                </c:pt>
                <c:pt idx="2">
                  <c:v>82.458452665099998</c:v>
                </c:pt>
                <c:pt idx="3">
                  <c:v>109.966062623</c:v>
                </c:pt>
                <c:pt idx="4">
                  <c:v>137.48039032200001</c:v>
                </c:pt>
                <c:pt idx="5">
                  <c:v>165.07580819200001</c:v>
                </c:pt>
                <c:pt idx="6">
                  <c:v>192.59797511900001</c:v>
                </c:pt>
                <c:pt idx="7">
                  <c:v>220.15719605699999</c:v>
                </c:pt>
                <c:pt idx="8">
                  <c:v>247.80980025700001</c:v>
                </c:pt>
                <c:pt idx="9">
                  <c:v>275.226875103</c:v>
                </c:pt>
                <c:pt idx="10">
                  <c:v>302.76474528300002</c:v>
                </c:pt>
                <c:pt idx="11">
                  <c:v>330.23265873899999</c:v>
                </c:pt>
                <c:pt idx="12">
                  <c:v>357.80360994400002</c:v>
                </c:pt>
                <c:pt idx="13">
                  <c:v>385.14505637500002</c:v>
                </c:pt>
                <c:pt idx="14">
                  <c:v>412.57593174499999</c:v>
                </c:pt>
                <c:pt idx="15">
                  <c:v>440.038905994</c:v>
                </c:pt>
                <c:pt idx="16">
                  <c:v>467.43180105099998</c:v>
                </c:pt>
                <c:pt idx="17">
                  <c:v>494.81112794799998</c:v>
                </c:pt>
                <c:pt idx="18">
                  <c:v>522.20844227700002</c:v>
                </c:pt>
                <c:pt idx="19">
                  <c:v>549.88549118900005</c:v>
                </c:pt>
                <c:pt idx="20">
                  <c:v>577.492547941</c:v>
                </c:pt>
                <c:pt idx="21">
                  <c:v>605.04982255499999</c:v>
                </c:pt>
                <c:pt idx="22">
                  <c:v>632.45399035200001</c:v>
                </c:pt>
                <c:pt idx="23">
                  <c:v>660.00830461999999</c:v>
                </c:pt>
                <c:pt idx="24">
                  <c:v>687.45449938199999</c:v>
                </c:pt>
                <c:pt idx="25">
                  <c:v>714.94214545199998</c:v>
                </c:pt>
                <c:pt idx="26">
                  <c:v>742.37626465100004</c:v>
                </c:pt>
                <c:pt idx="27">
                  <c:v>769.84455255399996</c:v>
                </c:pt>
                <c:pt idx="28">
                  <c:v>797.23636762599995</c:v>
                </c:pt>
                <c:pt idx="29">
                  <c:v>824.633975986</c:v>
                </c:pt>
                <c:pt idx="30">
                  <c:v>852.18124565300002</c:v>
                </c:pt>
                <c:pt idx="31">
                  <c:v>879.80889329900003</c:v>
                </c:pt>
                <c:pt idx="32">
                  <c:v>907.41862721899997</c:v>
                </c:pt>
                <c:pt idx="33">
                  <c:v>934.79592262300002</c:v>
                </c:pt>
                <c:pt idx="34">
                  <c:v>962.17705213900001</c:v>
                </c:pt>
                <c:pt idx="35">
                  <c:v>989.70273072199996</c:v>
                </c:pt>
                <c:pt idx="36">
                  <c:v>1017.27223645</c:v>
                </c:pt>
                <c:pt idx="37">
                  <c:v>1044.6562522700001</c:v>
                </c:pt>
                <c:pt idx="38">
                  <c:v>1072.2287885400001</c:v>
                </c:pt>
                <c:pt idx="39">
                  <c:v>1099.61210813</c:v>
                </c:pt>
                <c:pt idx="40">
                  <c:v>1127.0923971</c:v>
                </c:pt>
                <c:pt idx="41">
                  <c:v>1154.5742133799999</c:v>
                </c:pt>
                <c:pt idx="42">
                  <c:v>1182.21943287</c:v>
                </c:pt>
                <c:pt idx="43">
                  <c:v>1209.8631036700001</c:v>
                </c:pt>
                <c:pt idx="44">
                  <c:v>1237.48674435</c:v>
                </c:pt>
                <c:pt idx="45">
                  <c:v>1265.1003711799999</c:v>
                </c:pt>
                <c:pt idx="46">
                  <c:v>1292.5857433000001</c:v>
                </c:pt>
                <c:pt idx="47">
                  <c:v>1320.1030930899999</c:v>
                </c:pt>
                <c:pt idx="48">
                  <c:v>1347.7801400400001</c:v>
                </c:pt>
                <c:pt idx="49">
                  <c:v>1375.2308361400001</c:v>
                </c:pt>
                <c:pt idx="50">
                  <c:v>1402.7573691600001</c:v>
                </c:pt>
                <c:pt idx="51">
                  <c:v>1430.18182204</c:v>
                </c:pt>
                <c:pt idx="52">
                  <c:v>1457.5627305800001</c:v>
                </c:pt>
                <c:pt idx="53">
                  <c:v>1485.24333176</c:v>
                </c:pt>
                <c:pt idx="54">
                  <c:v>1512.6220281200001</c:v>
                </c:pt>
                <c:pt idx="55">
                  <c:v>1540.1312049600001</c:v>
                </c:pt>
                <c:pt idx="56">
                  <c:v>1567.5003255399999</c:v>
                </c:pt>
                <c:pt idx="57">
                  <c:v>1595.10715654</c:v>
                </c:pt>
                <c:pt idx="58">
                  <c:v>1622.75556413</c:v>
                </c:pt>
                <c:pt idx="59">
                  <c:v>1650.3297671800001</c:v>
                </c:pt>
                <c:pt idx="60">
                  <c:v>1677.8693273700001</c:v>
                </c:pt>
                <c:pt idx="61">
                  <c:v>1705.4498767600001</c:v>
                </c:pt>
                <c:pt idx="62">
                  <c:v>1732.8168486100001</c:v>
                </c:pt>
                <c:pt idx="63">
                  <c:v>1760.1742692600001</c:v>
                </c:pt>
                <c:pt idx="64">
                  <c:v>1787.6801762800001</c:v>
                </c:pt>
                <c:pt idx="65">
                  <c:v>1815.2665205000001</c:v>
                </c:pt>
                <c:pt idx="66">
                  <c:v>1842.9295488299999</c:v>
                </c:pt>
                <c:pt idx="67">
                  <c:v>1870.5518068599999</c:v>
                </c:pt>
                <c:pt idx="68">
                  <c:v>1898.1057949999999</c:v>
                </c:pt>
                <c:pt idx="69">
                  <c:v>1925.7324018100001</c:v>
                </c:pt>
                <c:pt idx="70">
                  <c:v>1953.2595246999999</c:v>
                </c:pt>
                <c:pt idx="71">
                  <c:v>1980.9248790199999</c:v>
                </c:pt>
                <c:pt idx="72">
                  <c:v>2008.2907075099999</c:v>
                </c:pt>
                <c:pt idx="73">
                  <c:v>2035.6533564700001</c:v>
                </c:pt>
                <c:pt idx="74">
                  <c:v>2063.03027617</c:v>
                </c:pt>
                <c:pt idx="75">
                  <c:v>2090.4828561600002</c:v>
                </c:pt>
                <c:pt idx="76">
                  <c:v>2118.0934187399998</c:v>
                </c:pt>
                <c:pt idx="77">
                  <c:v>2145.7195874899999</c:v>
                </c:pt>
                <c:pt idx="78">
                  <c:v>2173.3132235200001</c:v>
                </c:pt>
                <c:pt idx="79">
                  <c:v>2200.7433235899998</c:v>
                </c:pt>
                <c:pt idx="80">
                  <c:v>2228.1452738200001</c:v>
                </c:pt>
                <c:pt idx="81">
                  <c:v>2255.8262628000002</c:v>
                </c:pt>
                <c:pt idx="82">
                  <c:v>2283.3983899300001</c:v>
                </c:pt>
                <c:pt idx="83">
                  <c:v>2310.8877674700002</c:v>
                </c:pt>
                <c:pt idx="84">
                  <c:v>2338.5120901599998</c:v>
                </c:pt>
                <c:pt idx="85">
                  <c:v>2366.04050087</c:v>
                </c:pt>
                <c:pt idx="86">
                  <c:v>2393.5112035500001</c:v>
                </c:pt>
                <c:pt idx="87">
                  <c:v>2421.03157349</c:v>
                </c:pt>
                <c:pt idx="88">
                  <c:v>2448.5813238000001</c:v>
                </c:pt>
                <c:pt idx="89">
                  <c:v>2476.1540378499999</c:v>
                </c:pt>
                <c:pt idx="90">
                  <c:v>2503.5601772700002</c:v>
                </c:pt>
                <c:pt idx="91">
                  <c:v>2531.06331331</c:v>
                </c:pt>
                <c:pt idx="92">
                  <c:v>2558.5545383799999</c:v>
                </c:pt>
                <c:pt idx="93">
                  <c:v>2585.929361</c:v>
                </c:pt>
                <c:pt idx="94">
                  <c:v>2613.5426326400002</c:v>
                </c:pt>
                <c:pt idx="95">
                  <c:v>2641.0307439399999</c:v>
                </c:pt>
                <c:pt idx="96">
                  <c:v>2668.6250512900001</c:v>
                </c:pt>
                <c:pt idx="97">
                  <c:v>2696.2045609400002</c:v>
                </c:pt>
                <c:pt idx="98">
                  <c:v>2723.5532142799998</c:v>
                </c:pt>
                <c:pt idx="99">
                  <c:v>2751.1090389699998</c:v>
                </c:pt>
              </c:numCache>
            </c:numRef>
          </c:xVal>
          <c:yVal>
            <c:numRef>
              <c:f>Sheet1!$D$2:$D$102</c:f>
              <c:numCache>
                <c:formatCode>General</c:formatCode>
                <c:ptCount val="101"/>
                <c:pt idx="0">
                  <c:v>18.096</c:v>
                </c:pt>
                <c:pt idx="1">
                  <c:v>41.81</c:v>
                </c:pt>
                <c:pt idx="2">
                  <c:v>53.341999999999999</c:v>
                </c:pt>
                <c:pt idx="3">
                  <c:v>60.63</c:v>
                </c:pt>
                <c:pt idx="4">
                  <c:v>65.319999999999993</c:v>
                </c:pt>
                <c:pt idx="5">
                  <c:v>68.662000000000006</c:v>
                </c:pt>
                <c:pt idx="6">
                  <c:v>69.757999999999996</c:v>
                </c:pt>
                <c:pt idx="7">
                  <c:v>70.763999999999996</c:v>
                </c:pt>
                <c:pt idx="8">
                  <c:v>71.695999999999998</c:v>
                </c:pt>
                <c:pt idx="9">
                  <c:v>71.396000000000001</c:v>
                </c:pt>
                <c:pt idx="10">
                  <c:v>73.111999999999995</c:v>
                </c:pt>
                <c:pt idx="11">
                  <c:v>73.805999999999997</c:v>
                </c:pt>
                <c:pt idx="12">
                  <c:v>74.932000000000002</c:v>
                </c:pt>
                <c:pt idx="13">
                  <c:v>74.573999999999998</c:v>
                </c:pt>
                <c:pt idx="14">
                  <c:v>74.715999999999994</c:v>
                </c:pt>
                <c:pt idx="15">
                  <c:v>75.897999999999996</c:v>
                </c:pt>
                <c:pt idx="16">
                  <c:v>75.364000000000004</c:v>
                </c:pt>
                <c:pt idx="17">
                  <c:v>75.981999999999999</c:v>
                </c:pt>
                <c:pt idx="18">
                  <c:v>76.111999999999995</c:v>
                </c:pt>
                <c:pt idx="19">
                  <c:v>75.819999999999993</c:v>
                </c:pt>
                <c:pt idx="20">
                  <c:v>75.787999999999997</c:v>
                </c:pt>
                <c:pt idx="21">
                  <c:v>76.62</c:v>
                </c:pt>
                <c:pt idx="22">
                  <c:v>76.507999999999996</c:v>
                </c:pt>
                <c:pt idx="23">
                  <c:v>76.805999999999997</c:v>
                </c:pt>
                <c:pt idx="24">
                  <c:v>77.02</c:v>
                </c:pt>
                <c:pt idx="25">
                  <c:v>76.099999999999994</c:v>
                </c:pt>
                <c:pt idx="26">
                  <c:v>76.391999999999996</c:v>
                </c:pt>
                <c:pt idx="27">
                  <c:v>77.349999999999994</c:v>
                </c:pt>
                <c:pt idx="28">
                  <c:v>77.61</c:v>
                </c:pt>
                <c:pt idx="29">
                  <c:v>77.176000000000002</c:v>
                </c:pt>
                <c:pt idx="30">
                  <c:v>83.412000000000006</c:v>
                </c:pt>
                <c:pt idx="31">
                  <c:v>84.081999999999994</c:v>
                </c:pt>
                <c:pt idx="32">
                  <c:v>84.706000000000003</c:v>
                </c:pt>
                <c:pt idx="33">
                  <c:v>84.88</c:v>
                </c:pt>
                <c:pt idx="34">
                  <c:v>85.298000000000002</c:v>
                </c:pt>
                <c:pt idx="35">
                  <c:v>85.603999999999999</c:v>
                </c:pt>
                <c:pt idx="36">
                  <c:v>85.834000000000003</c:v>
                </c:pt>
                <c:pt idx="37">
                  <c:v>86.043999999999997</c:v>
                </c:pt>
                <c:pt idx="38">
                  <c:v>86.18</c:v>
                </c:pt>
                <c:pt idx="39">
                  <c:v>86.394000000000005</c:v>
                </c:pt>
                <c:pt idx="40">
                  <c:v>86.573999999999998</c:v>
                </c:pt>
                <c:pt idx="41">
                  <c:v>86.686000000000007</c:v>
                </c:pt>
                <c:pt idx="42">
                  <c:v>86.567999999999998</c:v>
                </c:pt>
                <c:pt idx="43">
                  <c:v>86.82</c:v>
                </c:pt>
                <c:pt idx="44">
                  <c:v>87.105999999999995</c:v>
                </c:pt>
                <c:pt idx="45">
                  <c:v>87.117999999999995</c:v>
                </c:pt>
                <c:pt idx="46">
                  <c:v>87.15</c:v>
                </c:pt>
                <c:pt idx="47">
                  <c:v>87.262</c:v>
                </c:pt>
                <c:pt idx="48">
                  <c:v>87.292000000000002</c:v>
                </c:pt>
                <c:pt idx="49">
                  <c:v>87.353999999999999</c:v>
                </c:pt>
                <c:pt idx="50">
                  <c:v>87.432000000000002</c:v>
                </c:pt>
                <c:pt idx="51">
                  <c:v>87.378</c:v>
                </c:pt>
                <c:pt idx="52">
                  <c:v>87.6</c:v>
                </c:pt>
                <c:pt idx="53">
                  <c:v>87.518000000000001</c:v>
                </c:pt>
                <c:pt idx="54">
                  <c:v>87.626000000000005</c:v>
                </c:pt>
                <c:pt idx="55">
                  <c:v>87.736000000000004</c:v>
                </c:pt>
                <c:pt idx="56">
                  <c:v>87.688000000000002</c:v>
                </c:pt>
                <c:pt idx="57">
                  <c:v>87.63</c:v>
                </c:pt>
                <c:pt idx="58">
                  <c:v>87.802000000000007</c:v>
                </c:pt>
                <c:pt idx="59">
                  <c:v>87.57</c:v>
                </c:pt>
                <c:pt idx="60">
                  <c:v>88.59</c:v>
                </c:pt>
                <c:pt idx="61">
                  <c:v>88.691999999999993</c:v>
                </c:pt>
                <c:pt idx="62">
                  <c:v>88.756</c:v>
                </c:pt>
                <c:pt idx="63">
                  <c:v>88.843999999999994</c:v>
                </c:pt>
                <c:pt idx="64">
                  <c:v>88.79</c:v>
                </c:pt>
                <c:pt idx="65">
                  <c:v>88.882000000000005</c:v>
                </c:pt>
                <c:pt idx="66">
                  <c:v>88.841999999999999</c:v>
                </c:pt>
                <c:pt idx="67">
                  <c:v>88.938000000000002</c:v>
                </c:pt>
                <c:pt idx="68">
                  <c:v>88.936000000000007</c:v>
                </c:pt>
                <c:pt idx="69">
                  <c:v>88.994</c:v>
                </c:pt>
                <c:pt idx="70">
                  <c:v>88.896000000000001</c:v>
                </c:pt>
                <c:pt idx="71">
                  <c:v>88.96</c:v>
                </c:pt>
                <c:pt idx="72">
                  <c:v>89.048000000000002</c:v>
                </c:pt>
                <c:pt idx="73">
                  <c:v>89.031999999999996</c:v>
                </c:pt>
                <c:pt idx="74">
                  <c:v>88.994</c:v>
                </c:pt>
                <c:pt idx="75">
                  <c:v>89.048000000000002</c:v>
                </c:pt>
                <c:pt idx="76">
                  <c:v>89.028000000000006</c:v>
                </c:pt>
                <c:pt idx="77">
                  <c:v>89.046000000000006</c:v>
                </c:pt>
                <c:pt idx="78">
                  <c:v>89.128</c:v>
                </c:pt>
                <c:pt idx="79">
                  <c:v>89.046000000000006</c:v>
                </c:pt>
                <c:pt idx="80">
                  <c:v>89.158000000000001</c:v>
                </c:pt>
                <c:pt idx="81">
                  <c:v>89.122</c:v>
                </c:pt>
                <c:pt idx="82">
                  <c:v>89.09</c:v>
                </c:pt>
                <c:pt idx="83">
                  <c:v>89.224000000000004</c:v>
                </c:pt>
                <c:pt idx="84">
                  <c:v>89.126000000000005</c:v>
                </c:pt>
                <c:pt idx="85">
                  <c:v>89.183999999999997</c:v>
                </c:pt>
                <c:pt idx="86">
                  <c:v>89.233999999999995</c:v>
                </c:pt>
                <c:pt idx="87">
                  <c:v>89.251999999999995</c:v>
                </c:pt>
                <c:pt idx="88">
                  <c:v>89.2</c:v>
                </c:pt>
                <c:pt idx="89">
                  <c:v>89.162000000000006</c:v>
                </c:pt>
                <c:pt idx="90">
                  <c:v>89.286000000000001</c:v>
                </c:pt>
                <c:pt idx="91">
                  <c:v>89.32</c:v>
                </c:pt>
                <c:pt idx="92">
                  <c:v>89.287999999999997</c:v>
                </c:pt>
                <c:pt idx="93">
                  <c:v>89.328000000000003</c:v>
                </c:pt>
                <c:pt idx="94">
                  <c:v>89.32</c:v>
                </c:pt>
                <c:pt idx="95">
                  <c:v>89.293999999999997</c:v>
                </c:pt>
                <c:pt idx="96">
                  <c:v>89.305999999999997</c:v>
                </c:pt>
                <c:pt idx="97">
                  <c:v>89.313999999999993</c:v>
                </c:pt>
                <c:pt idx="98">
                  <c:v>89.328000000000003</c:v>
                </c:pt>
                <c:pt idx="99">
                  <c:v>89.293999999999997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5C77-464D-AC65-1998D4CCD830}"/>
            </c:ext>
          </c:extLst>
        </c:ser>
        <c:ser>
          <c:idx val="0"/>
          <c:order val="1"/>
          <c:tx>
            <c:v>Trio-ML</c:v>
          </c:tx>
          <c:spPr>
            <a:ln w="508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Sheet1!$A$2:$A$102</c:f>
              <c:numCache>
                <c:formatCode>General</c:formatCode>
                <c:ptCount val="101"/>
                <c:pt idx="0">
                  <c:v>17.3553467039</c:v>
                </c:pt>
                <c:pt idx="1">
                  <c:v>34.631748999700001</c:v>
                </c:pt>
                <c:pt idx="2">
                  <c:v>51.992456568900003</c:v>
                </c:pt>
                <c:pt idx="3">
                  <c:v>69.244797109999993</c:v>
                </c:pt>
                <c:pt idx="4">
                  <c:v>86.616835154100002</c:v>
                </c:pt>
                <c:pt idx="5">
                  <c:v>103.963197913</c:v>
                </c:pt>
                <c:pt idx="6">
                  <c:v>121.294465473</c:v>
                </c:pt>
                <c:pt idx="7">
                  <c:v>138.53252206400001</c:v>
                </c:pt>
                <c:pt idx="8">
                  <c:v>155.742186592</c:v>
                </c:pt>
                <c:pt idx="9">
                  <c:v>172.970709591</c:v>
                </c:pt>
                <c:pt idx="10">
                  <c:v>190.24452199199999</c:v>
                </c:pt>
                <c:pt idx="11">
                  <c:v>207.59396647299999</c:v>
                </c:pt>
                <c:pt idx="12">
                  <c:v>224.86394558699999</c:v>
                </c:pt>
                <c:pt idx="13">
                  <c:v>242.21077752900001</c:v>
                </c:pt>
                <c:pt idx="14">
                  <c:v>259.41720333799998</c:v>
                </c:pt>
                <c:pt idx="15">
                  <c:v>276.66092615500003</c:v>
                </c:pt>
                <c:pt idx="16">
                  <c:v>293.918295177</c:v>
                </c:pt>
                <c:pt idx="17">
                  <c:v>311.26886419099998</c:v>
                </c:pt>
                <c:pt idx="18">
                  <c:v>328.48684158899999</c:v>
                </c:pt>
                <c:pt idx="19">
                  <c:v>345.69879939399999</c:v>
                </c:pt>
                <c:pt idx="20">
                  <c:v>362.88126216400002</c:v>
                </c:pt>
                <c:pt idx="21">
                  <c:v>380.10360122899999</c:v>
                </c:pt>
                <c:pt idx="22">
                  <c:v>397.32811544700002</c:v>
                </c:pt>
                <c:pt idx="23">
                  <c:v>414.68570593099997</c:v>
                </c:pt>
                <c:pt idx="24">
                  <c:v>431.91178823000001</c:v>
                </c:pt>
                <c:pt idx="25">
                  <c:v>449.24964059000001</c:v>
                </c:pt>
                <c:pt idx="26">
                  <c:v>466.57146972599998</c:v>
                </c:pt>
                <c:pt idx="27">
                  <c:v>483.84564653500001</c:v>
                </c:pt>
                <c:pt idx="28">
                  <c:v>501.11361827799999</c:v>
                </c:pt>
                <c:pt idx="29">
                  <c:v>518.41245454299997</c:v>
                </c:pt>
                <c:pt idx="30">
                  <c:v>535.75044672599995</c:v>
                </c:pt>
                <c:pt idx="31">
                  <c:v>553.12310510600003</c:v>
                </c:pt>
                <c:pt idx="32">
                  <c:v>570.46572338800001</c:v>
                </c:pt>
                <c:pt idx="33">
                  <c:v>587.77642503300001</c:v>
                </c:pt>
              </c:numCache>
            </c:numRef>
          </c:xVal>
          <c:yVal>
            <c:numRef>
              <c:f>Sheet1!$B$2:$B$102</c:f>
              <c:numCache>
                <c:formatCode>General</c:formatCode>
                <c:ptCount val="101"/>
                <c:pt idx="0">
                  <c:v>17.782</c:v>
                </c:pt>
                <c:pt idx="1">
                  <c:v>42.62</c:v>
                </c:pt>
                <c:pt idx="2">
                  <c:v>51.155999999999999</c:v>
                </c:pt>
                <c:pt idx="3">
                  <c:v>60.527999999999999</c:v>
                </c:pt>
                <c:pt idx="4">
                  <c:v>64.988</c:v>
                </c:pt>
                <c:pt idx="5">
                  <c:v>68.581999999999994</c:v>
                </c:pt>
                <c:pt idx="6">
                  <c:v>70.024000000000001</c:v>
                </c:pt>
                <c:pt idx="7">
                  <c:v>70.561999999999998</c:v>
                </c:pt>
                <c:pt idx="8">
                  <c:v>72.072000000000003</c:v>
                </c:pt>
                <c:pt idx="9">
                  <c:v>71.963999999999999</c:v>
                </c:pt>
                <c:pt idx="10">
                  <c:v>72.798000000000002</c:v>
                </c:pt>
                <c:pt idx="11">
                  <c:v>73.025999999999996</c:v>
                </c:pt>
                <c:pt idx="12">
                  <c:v>74.347999999999999</c:v>
                </c:pt>
                <c:pt idx="13">
                  <c:v>74.293999999999997</c:v>
                </c:pt>
                <c:pt idx="14">
                  <c:v>74.025999999999996</c:v>
                </c:pt>
                <c:pt idx="15">
                  <c:v>74.981999999999999</c:v>
                </c:pt>
                <c:pt idx="16">
                  <c:v>75.028000000000006</c:v>
                </c:pt>
                <c:pt idx="17">
                  <c:v>75.697999999999993</c:v>
                </c:pt>
                <c:pt idx="18">
                  <c:v>76.024000000000001</c:v>
                </c:pt>
                <c:pt idx="19">
                  <c:v>76.248000000000005</c:v>
                </c:pt>
                <c:pt idx="20">
                  <c:v>76.647999999999996</c:v>
                </c:pt>
                <c:pt idx="21">
                  <c:v>76.561999999999998</c:v>
                </c:pt>
                <c:pt idx="22">
                  <c:v>76.872</c:v>
                </c:pt>
                <c:pt idx="23">
                  <c:v>76.876000000000005</c:v>
                </c:pt>
                <c:pt idx="24">
                  <c:v>76.914000000000001</c:v>
                </c:pt>
                <c:pt idx="25">
                  <c:v>76.947999999999993</c:v>
                </c:pt>
                <c:pt idx="26">
                  <c:v>77.025999999999996</c:v>
                </c:pt>
                <c:pt idx="27">
                  <c:v>77.367999999999995</c:v>
                </c:pt>
                <c:pt idx="28">
                  <c:v>77.084000000000003</c:v>
                </c:pt>
                <c:pt idx="29">
                  <c:v>76.581999999999994</c:v>
                </c:pt>
                <c:pt idx="30">
                  <c:v>84.522000000000006</c:v>
                </c:pt>
                <c:pt idx="31">
                  <c:v>84.968000000000004</c:v>
                </c:pt>
                <c:pt idx="32">
                  <c:v>84.554000000000002</c:v>
                </c:pt>
                <c:pt idx="33">
                  <c:v>84.968000000000004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5C77-464D-AC65-1998D4CCD8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04648704"/>
        <c:axId val="2027969392"/>
        <c:extLst/>
      </c:scatterChart>
      <c:valAx>
        <c:axId val="1704648704"/>
        <c:scaling>
          <c:orientation val="minMax"/>
          <c:max val="900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 dirty="0"/>
                  <a:t>Time </a:t>
                </a:r>
                <a:r>
                  <a:rPr lang="en-US" sz="2400" baseline="0" dirty="0"/>
                  <a:t>(minutes)</a:t>
                </a:r>
                <a:endParaRPr lang="en-US" sz="2400" dirty="0"/>
              </a:p>
            </c:rich>
          </c:tx>
          <c:layout>
            <c:manualLayout>
              <c:xMode val="edge"/>
              <c:yMode val="edge"/>
              <c:x val="0.45268925115689596"/>
              <c:y val="0.8863466121725184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0"/>
        <c:majorTickMark val="in"/>
        <c:minorTickMark val="in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27969392"/>
        <c:crosses val="autoZero"/>
        <c:crossBetween val="midCat"/>
        <c:majorUnit val="200"/>
        <c:minorUnit val="50"/>
      </c:valAx>
      <c:valAx>
        <c:axId val="2027969392"/>
        <c:scaling>
          <c:orientation val="minMax"/>
          <c:max val="100"/>
          <c:min val="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200" dirty="0"/>
                  <a:t>Validation Accuracy (</a:t>
                </a:r>
                <a:r>
                  <a:rPr lang="en-US" sz="2200" b="0" i="0" u="none" strike="noStrike" baseline="0" dirty="0">
                    <a:effectLst/>
                  </a:rPr>
                  <a:t>%)</a:t>
                </a:r>
                <a:endParaRPr lang="en-US" sz="2200" dirty="0"/>
              </a:p>
            </c:rich>
          </c:tx>
          <c:layout>
            <c:manualLayout>
              <c:xMode val="edge"/>
              <c:yMode val="edge"/>
              <c:x val="8.6669908972168183E-2"/>
              <c:y val="0.1223239466602795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2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4648704"/>
        <c:crosses val="autoZero"/>
        <c:crossBetween val="midCat"/>
      </c:valAx>
      <c:spPr>
        <a:noFill/>
        <a:ln>
          <a:solidFill>
            <a:schemeClr val="tx1"/>
          </a:solidFill>
        </a:ln>
        <a:effectLst/>
      </c:spPr>
    </c:plotArea>
    <c:legend>
      <c:legendPos val="t"/>
      <c:layout>
        <c:manualLayout>
          <c:xMode val="edge"/>
          <c:yMode val="edge"/>
          <c:x val="0.25887266547712229"/>
          <c:y val="3.1312689983878051E-3"/>
          <c:w val="0.6620390410493493"/>
          <c:h val="8.722518293436766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E444E03-E7B6-95AA-F41B-C3D0AE59966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64F025-6121-2492-9CF7-BFFC5031C85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9722AF-CC05-894E-82CE-E027C80FC67D}" type="datetimeFigureOut">
              <a:rPr lang="en-US" smtClean="0"/>
              <a:t>8/25/22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37B662-1462-00E2-97A7-938F6387DBF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8DD26E-830F-2F52-09BF-595F1DD1F01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14273D-618A-8B40-BF64-0CE50DAAB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295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A89A0-FF64-15C6-6AC8-54409C1E50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6C596F-B0B3-11B9-EFF5-65C61941D3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DE9775-A5F3-04CC-3210-2F12DF14E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3FEC3-4CE1-1544-9FA5-56D4EEE92EA5}" type="datetimeFigureOut">
              <a:rPr lang="en-US" smtClean="0"/>
              <a:t>8/25/22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A646F9-3C0C-2F81-BDAF-C476A9836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C75103-C5CF-BFC6-68F6-65858C26F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fld id="{C7CC42A1-CB21-2A49-8C2F-20E9EC8FE59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620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F71B66-6E96-A635-0BF2-169C9DA2C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AC109A-9287-E680-C218-CABDC69D8C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DE32D5-F1D2-4627-E174-1F8585514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3FEC3-4CE1-1544-9FA5-56D4EEE92EA5}" type="datetimeFigureOut">
              <a:rPr lang="en-US" smtClean="0"/>
              <a:t>8/25/22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7E3A15-8319-0044-C270-F7D03EC5E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258F6C-CC2B-E307-108B-53941E669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C42A1-CB21-2A49-8C2F-20E9EC8FE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707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A0785B4-DBB6-0649-FB19-ACFD99A04D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44EECF-47D4-30F4-B390-1B1D7E0FBF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1D8EE0-27BB-E351-7548-BF38B3B5A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3FEC3-4CE1-1544-9FA5-56D4EEE92EA5}" type="datetimeFigureOut">
              <a:rPr lang="en-US" smtClean="0"/>
              <a:t>8/25/22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1C123D-EAEF-F1B4-E865-7C8FEF5B7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C44700-C40A-1D4E-6C49-459549A42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C42A1-CB21-2A49-8C2F-20E9EC8FE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653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CB5BDA-A83F-5514-E84C-98524D1F6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CA67F3-6E90-274B-A23D-DAA61E2EA2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52E83B-E567-D120-05F8-1A6CE1CD6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3FEC3-4CE1-1544-9FA5-56D4EEE92EA5}" type="datetimeFigureOut">
              <a:rPr lang="en-US" smtClean="0"/>
              <a:t>8/25/22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694394-5DB0-DE90-CC7D-F404FD563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EF4C90-BCE2-080A-61D2-34552DA22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09416"/>
            <a:ext cx="2743200" cy="365125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fld id="{C7CC42A1-CB21-2A49-8C2F-20E9EC8FE59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260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ACFA8-1953-A8F7-BB87-8ECD1363F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F36B75-028E-8E3E-D6A4-D4271CB6F2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E2C894-B752-6106-9665-802A83EAF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3FEC3-4CE1-1544-9FA5-56D4EEE92EA5}" type="datetimeFigureOut">
              <a:rPr lang="en-US" smtClean="0"/>
              <a:t>8/25/22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FCF1BB-C566-AF64-FD54-3E42CAAF8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50CE84-86B3-D920-A86B-619C7921D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C42A1-CB21-2A49-8C2F-20E9EC8FE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611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F9B72-00B8-9229-B250-93A7D1343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421A6E-4A71-D49E-C7B5-FA47B2964E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7D0911-E801-E591-1B7F-D8AD86AD71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EDF2F2-3600-970D-BB8B-0145E4F95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3FEC3-4CE1-1544-9FA5-56D4EEE92EA5}" type="datetimeFigureOut">
              <a:rPr lang="en-US" smtClean="0"/>
              <a:t>8/25/22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9CB881-BBC1-9C48-4961-9BBB1C343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F02B14-C9C5-F2EE-EAF2-390247645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C42A1-CB21-2A49-8C2F-20E9EC8FE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765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3ADF0-2825-3DFE-3D90-FF2BE22D8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BBAC96-42CC-7E22-96E1-9AFD65219F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06E042-D246-C1E5-513C-AB97C307F0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5AD653-2F69-0DAF-E502-48700921E5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2F12A0-AAEE-995C-6E15-9ED7D2AF1A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A9B0D55-25EA-5BF1-D395-2CD6AC3C2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3FEC3-4CE1-1544-9FA5-56D4EEE92EA5}" type="datetimeFigureOut">
              <a:rPr lang="en-US" smtClean="0"/>
              <a:t>8/25/22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E8E722-9072-06D1-1168-DB306DF8D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D436238-EDA5-60A3-DFBF-D0E500CE4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C42A1-CB21-2A49-8C2F-20E9EC8FE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044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A0B44-FC15-9ACC-7EA4-0ED8F7B92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A2535D-F013-B523-773A-3B261B8D9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3FEC3-4CE1-1544-9FA5-56D4EEE92EA5}" type="datetimeFigureOut">
              <a:rPr lang="en-US" smtClean="0"/>
              <a:t>8/25/22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C61110-70A8-7079-D459-EE435A455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F37E16-4F09-8604-C428-68472FD4A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C42A1-CB21-2A49-8C2F-20E9EC8FE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708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2C7EB0-8878-0EAB-81C3-0BF3073FF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3FEC3-4CE1-1544-9FA5-56D4EEE92EA5}" type="datetimeFigureOut">
              <a:rPr lang="en-US" smtClean="0"/>
              <a:t>8/25/22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F6F6B5-1D2E-8974-D169-D37ACD314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BD4E84-46EC-371C-09C2-4CAE22EA8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C42A1-CB21-2A49-8C2F-20E9EC8FE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636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7A519-FDA4-AFE7-2E90-43D00E4F1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59534B-9384-CD28-0035-CDFCD31A97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2EE93B-1041-5F25-431B-A6DF611834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66413B-2C0C-DDF5-A41F-BE2C8EDC5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3FEC3-4CE1-1544-9FA5-56D4EEE92EA5}" type="datetimeFigureOut">
              <a:rPr lang="en-US" smtClean="0"/>
              <a:t>8/25/22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DC290C-3566-E951-6C49-295E09407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2B8609-7872-7F1F-CCE3-C7E74F6B9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C42A1-CB21-2A49-8C2F-20E9EC8FE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664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0B8C9-3882-03E1-725A-B1189A5B1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7E733E7-9113-2092-7A87-7B0E25BD00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891142-C1CD-18C2-C086-27D6EAB28A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A49A46-3737-D074-5752-4688649D1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3FEC3-4CE1-1544-9FA5-56D4EEE92EA5}" type="datetimeFigureOut">
              <a:rPr lang="en-US" smtClean="0"/>
              <a:t>8/25/22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9FEC79-AF94-BFF5-2FF8-B5B2680F6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E29576-73EE-A648-6FBF-0B32C4138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C42A1-CB21-2A49-8C2F-20E9EC8FE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256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229D00E-57FB-AAFF-0FD8-0B71611B3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5B98D4-2D4A-FAED-4AEC-8C60BA5F0E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342244-415E-C749-3D6B-DD18149FA9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93FEC3-4CE1-1544-9FA5-56D4EEE92EA5}" type="datetimeFigureOut">
              <a:rPr lang="en-US" smtClean="0"/>
              <a:t>8/25/22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9D30B2-75AE-9F2E-3282-82154D4C8D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CA4BB4-50BC-3363-8AAF-6081F56920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CC42A1-CB21-2A49-8C2F-20E9EC8FE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14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mailto:mingrany@mit.ed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5D20140-7135-2F5D-5477-12CB007606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1172" y="748020"/>
            <a:ext cx="11229654" cy="2387600"/>
          </a:xfrm>
        </p:spPr>
        <p:txBody>
          <a:bodyPr>
            <a:normAutofit/>
          </a:bodyPr>
          <a:lstStyle/>
          <a:p>
            <a:r>
              <a:rPr lang="en-US" sz="45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Using Trio – Juniper Networks’ Programmable Chipset – for Emerging In-Network Applications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80632F-781B-6582-5839-1FECFBAF09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1389" y="4740828"/>
            <a:ext cx="3189545" cy="179411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332A025-2D83-E43F-CDD0-DD7B755C17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5065859"/>
            <a:ext cx="3502533" cy="1167511"/>
          </a:xfrm>
          <a:prstGeom prst="rect">
            <a:avLst/>
          </a:prstGeom>
        </p:spPr>
      </p:pic>
      <p:pic>
        <p:nvPicPr>
          <p:cNvPr id="7" name="Picture 6" descr="A picture containing icon&#10;&#10;Description automatically generated">
            <a:extLst>
              <a:ext uri="{FF2B5EF4-FFF2-40B4-BE49-F238E27FC236}">
                <a16:creationId xmlns:a16="http://schemas.microsoft.com/office/drawing/2014/main" id="{C9591FA2-2E06-3560-C7F6-E3745D334B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" y="345132"/>
            <a:ext cx="4663440" cy="809314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E27F101F-1C59-9019-BA06-421417B9DD68}"/>
              </a:ext>
            </a:extLst>
          </p:cNvPr>
          <p:cNvSpPr txBox="1">
            <a:spLocks/>
          </p:cNvSpPr>
          <p:nvPr/>
        </p:nvSpPr>
        <p:spPr>
          <a:xfrm>
            <a:off x="917823" y="3639644"/>
            <a:ext cx="10356351" cy="1247223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3800" b="1" dirty="0"/>
              <a:t>Mingran Yang</a:t>
            </a:r>
          </a:p>
          <a:p>
            <a:pPr>
              <a:lnSpc>
                <a:spcPct val="100000"/>
              </a:lnSpc>
            </a:pPr>
            <a:r>
              <a:rPr lang="en-US" sz="2600" dirty="0"/>
              <a:t>Alex Baban, Valery Kugel, Jeff Libby, Scott Mackie, </a:t>
            </a:r>
          </a:p>
          <a:p>
            <a:pPr>
              <a:lnSpc>
                <a:spcPct val="100000"/>
              </a:lnSpc>
            </a:pPr>
            <a:r>
              <a:rPr lang="en-US" sz="2600" dirty="0"/>
              <a:t>Swamy </a:t>
            </a:r>
            <a:r>
              <a:rPr lang="en-US" sz="2600" dirty="0" err="1"/>
              <a:t>Sadashivaiah</a:t>
            </a:r>
            <a:r>
              <a:rPr lang="en-US" sz="2600" dirty="0"/>
              <a:t> </a:t>
            </a:r>
            <a:r>
              <a:rPr lang="en-US" sz="2600" dirty="0" err="1"/>
              <a:t>Renu</a:t>
            </a:r>
            <a:r>
              <a:rPr lang="en-US" sz="2600" dirty="0"/>
              <a:t> </a:t>
            </a:r>
            <a:r>
              <a:rPr lang="en-US" sz="2600" dirty="0" err="1"/>
              <a:t>Kananda</a:t>
            </a:r>
            <a:r>
              <a:rPr lang="en-US" sz="2600" dirty="0"/>
              <a:t>, Chang-Hong Wu, Manya Ghobadi</a:t>
            </a:r>
          </a:p>
        </p:txBody>
      </p:sp>
      <p:sp>
        <p:nvSpPr>
          <p:cNvPr id="10" name="Slide Number Placeholder 7">
            <a:extLst>
              <a:ext uri="{FF2B5EF4-FFF2-40B4-BE49-F238E27FC236}">
                <a16:creationId xmlns:a16="http://schemas.microsoft.com/office/drawing/2014/main" id="{4A9C2025-AB90-7DF9-33B2-F550807F4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05220"/>
            <a:ext cx="2743200" cy="365125"/>
          </a:xfrm>
        </p:spPr>
        <p:txBody>
          <a:bodyPr/>
          <a:lstStyle/>
          <a:p>
            <a:fld id="{54A44620-EA89-42D9-96E3-7231E772306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4654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D1AAB53-035A-C35F-9F86-E9FCEBA6B7D3}"/>
              </a:ext>
            </a:extLst>
          </p:cNvPr>
          <p:cNvSpPr txBox="1">
            <a:spLocks/>
          </p:cNvSpPr>
          <p:nvPr/>
        </p:nvSpPr>
        <p:spPr>
          <a:xfrm>
            <a:off x="433045" y="180473"/>
            <a:ext cx="3513313" cy="1193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500">
                <a:solidFill>
                  <a:schemeClr val="accent1">
                    <a:lumMod val="75000"/>
                  </a:schemeClr>
                </a:solidFill>
                <a:latin typeface="+mn-lt"/>
              </a:rPr>
              <a:t>Talk outline</a:t>
            </a:r>
            <a:endParaRPr lang="en-US" sz="45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A33BC819-0848-D89C-0F18-3C0DE0CE2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05220"/>
            <a:ext cx="2743200" cy="365125"/>
          </a:xfrm>
        </p:spPr>
        <p:txBody>
          <a:bodyPr/>
          <a:lstStyle/>
          <a:p>
            <a:fld id="{54A44620-EA89-42D9-96E3-7231E7723064}" type="slidenum">
              <a:rPr lang="en-US" smtClean="0"/>
              <a:t>10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7F3BDBD-2511-385B-A4F0-B5C38987F49F}"/>
              </a:ext>
            </a:extLst>
          </p:cNvPr>
          <p:cNvSpPr/>
          <p:nvPr/>
        </p:nvSpPr>
        <p:spPr>
          <a:xfrm>
            <a:off x="433045" y="1459412"/>
            <a:ext cx="11565738" cy="1697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cs typeface="Segoe UI Light" panose="020B0502040204020203" pitchFamily="34" charset="0"/>
              </a:rPr>
              <a:t>Overview of Juniper Networks’ chipset</a:t>
            </a: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cs typeface="Segoe UI Light" panose="020B0502040204020203" pitchFamily="34" charset="0"/>
              </a:rPr>
              <a:t>Trio-ML: our proposed in-network</a:t>
            </a:r>
            <a:r>
              <a:rPr kumimoji="0" lang="en-US" sz="2400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cs typeface="Segoe UI Light" panose="020B0502040204020203" pitchFamily="34" charset="0"/>
              </a:rPr>
              <a:t> straggler mitigation for distributed ML training</a:t>
            </a: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baseline="0" dirty="0">
                <a:solidFill>
                  <a:schemeClr val="bg1">
                    <a:lumMod val="85000"/>
                  </a:schemeClr>
                </a:solidFill>
                <a:cs typeface="Segoe UI Light" panose="020B0502040204020203" pitchFamily="34" charset="0"/>
              </a:rPr>
              <a:t>Evaluations</a:t>
            </a:r>
          </a:p>
        </p:txBody>
      </p:sp>
    </p:spTree>
    <p:extLst>
      <p:ext uri="{BB962C8B-B14F-4D97-AF65-F5344CB8AC3E}">
        <p14:creationId xmlns:p14="http://schemas.microsoft.com/office/powerpoint/2010/main" val="32711471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B37F603-D0EE-0373-62A9-336C79CDAFE8}"/>
              </a:ext>
            </a:extLst>
          </p:cNvPr>
          <p:cNvSpPr txBox="1">
            <a:spLocks/>
          </p:cNvSpPr>
          <p:nvPr/>
        </p:nvSpPr>
        <p:spPr>
          <a:xfrm>
            <a:off x="274641" y="-65246"/>
            <a:ext cx="1138364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Tofino vs. Trio (Juniper Networks’ programmable chipset)</a:t>
            </a:r>
          </a:p>
        </p:txBody>
      </p:sp>
      <p:sp>
        <p:nvSpPr>
          <p:cNvPr id="5" name="Google Shape;164;p26">
            <a:extLst>
              <a:ext uri="{FF2B5EF4-FFF2-40B4-BE49-F238E27FC236}">
                <a16:creationId xmlns:a16="http://schemas.microsoft.com/office/drawing/2014/main" id="{555FCDDB-ADC9-4580-D0B6-647FAFE84A4B}"/>
              </a:ext>
            </a:extLst>
          </p:cNvPr>
          <p:cNvSpPr txBox="1"/>
          <p:nvPr/>
        </p:nvSpPr>
        <p:spPr>
          <a:xfrm>
            <a:off x="110446" y="3766225"/>
            <a:ext cx="5679732" cy="500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Tofino programmable switches</a:t>
            </a:r>
            <a:endParaRPr sz="2800" dirty="0"/>
          </a:p>
        </p:txBody>
      </p:sp>
      <p:pic>
        <p:nvPicPr>
          <p:cNvPr id="6" name="Google Shape;165;p26">
            <a:extLst>
              <a:ext uri="{FF2B5EF4-FFF2-40B4-BE49-F238E27FC236}">
                <a16:creationId xmlns:a16="http://schemas.microsoft.com/office/drawing/2014/main" id="{43E41043-485C-4D69-7035-75CA80735DB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32381" y="941112"/>
            <a:ext cx="5209155" cy="274850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60;p26">
            <a:extLst>
              <a:ext uri="{FF2B5EF4-FFF2-40B4-BE49-F238E27FC236}">
                <a16:creationId xmlns:a16="http://schemas.microsoft.com/office/drawing/2014/main" id="{A5551F6A-02D3-FEDC-FF5B-7DE9B31331A4}"/>
              </a:ext>
            </a:extLst>
          </p:cNvPr>
          <p:cNvSpPr txBox="1"/>
          <p:nvPr/>
        </p:nvSpPr>
        <p:spPr>
          <a:xfrm>
            <a:off x="6199618" y="3766225"/>
            <a:ext cx="6017458" cy="500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Trio-based programmable switch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Flowchart: Alternate Process 29">
            <a:extLst>
              <a:ext uri="{FF2B5EF4-FFF2-40B4-BE49-F238E27FC236}">
                <a16:creationId xmlns:a16="http://schemas.microsoft.com/office/drawing/2014/main" id="{CF568B87-4549-0A0A-D95F-47E84655DD13}"/>
              </a:ext>
            </a:extLst>
          </p:cNvPr>
          <p:cNvSpPr/>
          <p:nvPr/>
        </p:nvSpPr>
        <p:spPr>
          <a:xfrm>
            <a:off x="6423552" y="946417"/>
            <a:ext cx="5488340" cy="2743200"/>
          </a:xfrm>
          <a:prstGeom prst="flowChartAlternateProcess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2049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5D93ABA-D6E3-AC8A-BA3A-64057F9FBF5D}"/>
              </a:ext>
            </a:extLst>
          </p:cNvPr>
          <p:cNvGrpSpPr/>
          <p:nvPr/>
        </p:nvGrpSpPr>
        <p:grpSpPr>
          <a:xfrm>
            <a:off x="6549771" y="1238206"/>
            <a:ext cx="2582332" cy="453170"/>
            <a:chOff x="1676359" y="735882"/>
            <a:chExt cx="1469251" cy="405443"/>
          </a:xfrm>
        </p:grpSpPr>
        <p:sp>
          <p:nvSpPr>
            <p:cNvPr id="10" name="Flowchart: Alternate Process 31">
              <a:extLst>
                <a:ext uri="{FF2B5EF4-FFF2-40B4-BE49-F238E27FC236}">
                  <a16:creationId xmlns:a16="http://schemas.microsoft.com/office/drawing/2014/main" id="{959788AE-5EC4-08E8-A7D3-FACEC4627BA9}"/>
                </a:ext>
              </a:extLst>
            </p:cNvPr>
            <p:cNvSpPr/>
            <p:nvPr/>
          </p:nvSpPr>
          <p:spPr>
            <a:xfrm>
              <a:off x="1676359" y="735882"/>
              <a:ext cx="1458532" cy="330466"/>
            </a:xfrm>
            <a:prstGeom prst="flowChartAlternateProcess">
              <a:avLst/>
            </a:prstGeom>
            <a:solidFill>
              <a:srgbClr val="00FB92">
                <a:alpha val="12000"/>
              </a:srgb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3200" dirty="0"/>
            </a:p>
          </p:txBody>
        </p:sp>
        <p:sp>
          <p:nvSpPr>
            <p:cNvPr id="11" name="TextBox 1440">
              <a:extLst>
                <a:ext uri="{FF2B5EF4-FFF2-40B4-BE49-F238E27FC236}">
                  <a16:creationId xmlns:a16="http://schemas.microsoft.com/office/drawing/2014/main" id="{3BF313E8-14C8-5CBD-D43B-B06C20E550DC}"/>
                </a:ext>
              </a:extLst>
            </p:cNvPr>
            <p:cNvSpPr txBox="1"/>
            <p:nvPr/>
          </p:nvSpPr>
          <p:spPr>
            <a:xfrm>
              <a:off x="1689580" y="750731"/>
              <a:ext cx="1456030" cy="3905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600" dirty="0"/>
                <a:t>Packet forwarding engine 1</a:t>
              </a:r>
              <a:endParaRPr lang="en-GB" sz="1600" baseline="-25000" dirty="0"/>
            </a:p>
          </p:txBody>
        </p:sp>
      </p:grpSp>
      <p:sp>
        <p:nvSpPr>
          <p:cNvPr id="12" name="Oval 11">
            <a:extLst>
              <a:ext uri="{FF2B5EF4-FFF2-40B4-BE49-F238E27FC236}">
                <a16:creationId xmlns:a16="http://schemas.microsoft.com/office/drawing/2014/main" id="{3BFCD29B-688C-5E82-C88B-CD389B8E2F63}"/>
              </a:ext>
            </a:extLst>
          </p:cNvPr>
          <p:cNvSpPr/>
          <p:nvPr/>
        </p:nvSpPr>
        <p:spPr>
          <a:xfrm>
            <a:off x="8494583" y="1777104"/>
            <a:ext cx="1507612" cy="104701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TextBox 1456">
            <a:extLst>
              <a:ext uri="{FF2B5EF4-FFF2-40B4-BE49-F238E27FC236}">
                <a16:creationId xmlns:a16="http://schemas.microsoft.com/office/drawing/2014/main" id="{E542F2DF-5B9D-1563-A159-1A8F629DF9EC}"/>
              </a:ext>
            </a:extLst>
          </p:cNvPr>
          <p:cNvSpPr txBox="1"/>
          <p:nvPr/>
        </p:nvSpPr>
        <p:spPr>
          <a:xfrm>
            <a:off x="8448124" y="2026703"/>
            <a:ext cx="1646692" cy="641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784" dirty="0"/>
              <a:t>Interconnection Fabric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B9E58D2-A00F-F7F7-EEA7-40D20A94289A}"/>
              </a:ext>
            </a:extLst>
          </p:cNvPr>
          <p:cNvCxnSpPr>
            <a:cxnSpLocks/>
            <a:stCxn id="10" idx="2"/>
            <a:endCxn id="12" idx="1"/>
          </p:cNvCxnSpPr>
          <p:nvPr/>
        </p:nvCxnSpPr>
        <p:spPr>
          <a:xfrm>
            <a:off x="7831517" y="1607573"/>
            <a:ext cx="883851" cy="322863"/>
          </a:xfrm>
          <a:prstGeom prst="straightConnector1">
            <a:avLst/>
          </a:prstGeom>
          <a:ln w="317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F9776B8-B394-2F4C-F649-95D02B04511E}"/>
              </a:ext>
            </a:extLst>
          </p:cNvPr>
          <p:cNvCxnSpPr>
            <a:cxnSpLocks/>
            <a:stCxn id="12" idx="7"/>
            <a:endCxn id="19" idx="2"/>
          </p:cNvCxnSpPr>
          <p:nvPr/>
        </p:nvCxnSpPr>
        <p:spPr>
          <a:xfrm flipV="1">
            <a:off x="9781410" y="1593358"/>
            <a:ext cx="751437" cy="337078"/>
          </a:xfrm>
          <a:prstGeom prst="straightConnector1">
            <a:avLst/>
          </a:prstGeom>
          <a:ln w="317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C2F58D6-F1EC-DBF8-3A5B-E44118A68728}"/>
              </a:ext>
            </a:extLst>
          </p:cNvPr>
          <p:cNvCxnSpPr>
            <a:cxnSpLocks/>
            <a:endCxn id="25" idx="0"/>
          </p:cNvCxnSpPr>
          <p:nvPr/>
        </p:nvCxnSpPr>
        <p:spPr>
          <a:xfrm>
            <a:off x="9781410" y="2640490"/>
            <a:ext cx="730584" cy="364508"/>
          </a:xfrm>
          <a:prstGeom prst="straightConnector1">
            <a:avLst/>
          </a:prstGeom>
          <a:ln w="317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B59CB54-8EC5-3206-3E38-4D16CA956D65}"/>
              </a:ext>
            </a:extLst>
          </p:cNvPr>
          <p:cNvGrpSpPr/>
          <p:nvPr/>
        </p:nvGrpSpPr>
        <p:grpSpPr>
          <a:xfrm>
            <a:off x="9230062" y="1238206"/>
            <a:ext cx="2582332" cy="369367"/>
            <a:chOff x="1676359" y="735882"/>
            <a:chExt cx="1469251" cy="330466"/>
          </a:xfrm>
        </p:grpSpPr>
        <p:sp>
          <p:nvSpPr>
            <p:cNvPr id="18" name="Flowchart: Alternate Process 44">
              <a:extLst>
                <a:ext uri="{FF2B5EF4-FFF2-40B4-BE49-F238E27FC236}">
                  <a16:creationId xmlns:a16="http://schemas.microsoft.com/office/drawing/2014/main" id="{A3FDA0BA-8E60-F533-633D-BABBA195F0ED}"/>
                </a:ext>
              </a:extLst>
            </p:cNvPr>
            <p:cNvSpPr/>
            <p:nvPr/>
          </p:nvSpPr>
          <p:spPr>
            <a:xfrm>
              <a:off x="1676359" y="735882"/>
              <a:ext cx="1458532" cy="330466"/>
            </a:xfrm>
            <a:prstGeom prst="flowChartAlternateProcess">
              <a:avLst/>
            </a:prstGeom>
            <a:solidFill>
              <a:srgbClr val="00FB92">
                <a:alpha val="12000"/>
              </a:srgb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3200" dirty="0"/>
            </a:p>
          </p:txBody>
        </p:sp>
        <p:sp>
          <p:nvSpPr>
            <p:cNvPr id="19" name="TextBox 1440">
              <a:extLst>
                <a:ext uri="{FF2B5EF4-FFF2-40B4-BE49-F238E27FC236}">
                  <a16:creationId xmlns:a16="http://schemas.microsoft.com/office/drawing/2014/main" id="{7FE7A1A5-AE7F-900C-D2A3-A49532A09102}"/>
                </a:ext>
              </a:extLst>
            </p:cNvPr>
            <p:cNvSpPr txBox="1"/>
            <p:nvPr/>
          </p:nvSpPr>
          <p:spPr>
            <a:xfrm>
              <a:off x="1689580" y="750732"/>
              <a:ext cx="1456030" cy="3028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600" dirty="0"/>
                <a:t>Packet forwarding engine 3</a:t>
              </a:r>
              <a:endParaRPr lang="en-GB" sz="1600" baseline="-25000" dirty="0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2712FD2-82D1-78FC-3FD6-3DF5BE1E5643}"/>
              </a:ext>
            </a:extLst>
          </p:cNvPr>
          <p:cNvGrpSpPr/>
          <p:nvPr/>
        </p:nvGrpSpPr>
        <p:grpSpPr>
          <a:xfrm>
            <a:off x="6528918" y="2988400"/>
            <a:ext cx="2582332" cy="369367"/>
            <a:chOff x="1676359" y="735882"/>
            <a:chExt cx="1469251" cy="330466"/>
          </a:xfrm>
        </p:grpSpPr>
        <p:sp>
          <p:nvSpPr>
            <p:cNvPr id="21" name="Flowchart: Alternate Process 54">
              <a:extLst>
                <a:ext uri="{FF2B5EF4-FFF2-40B4-BE49-F238E27FC236}">
                  <a16:creationId xmlns:a16="http://schemas.microsoft.com/office/drawing/2014/main" id="{970DAEA4-941A-DD25-E6A3-AA2362924FFB}"/>
                </a:ext>
              </a:extLst>
            </p:cNvPr>
            <p:cNvSpPr/>
            <p:nvPr/>
          </p:nvSpPr>
          <p:spPr>
            <a:xfrm>
              <a:off x="1676359" y="735882"/>
              <a:ext cx="1458532" cy="330466"/>
            </a:xfrm>
            <a:prstGeom prst="flowChartAlternateProcess">
              <a:avLst/>
            </a:prstGeom>
            <a:solidFill>
              <a:srgbClr val="00FB92">
                <a:alpha val="12000"/>
              </a:srgb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3200" dirty="0"/>
            </a:p>
          </p:txBody>
        </p:sp>
        <p:sp>
          <p:nvSpPr>
            <p:cNvPr id="22" name="TextBox 1440">
              <a:extLst>
                <a:ext uri="{FF2B5EF4-FFF2-40B4-BE49-F238E27FC236}">
                  <a16:creationId xmlns:a16="http://schemas.microsoft.com/office/drawing/2014/main" id="{68BEE0C4-7DB3-A403-689D-187D33542E76}"/>
                </a:ext>
              </a:extLst>
            </p:cNvPr>
            <p:cNvSpPr txBox="1"/>
            <p:nvPr/>
          </p:nvSpPr>
          <p:spPr>
            <a:xfrm>
              <a:off x="1689580" y="750731"/>
              <a:ext cx="1456030" cy="3028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600" dirty="0"/>
                <a:t>Packet forwarding engine 2</a:t>
              </a:r>
              <a:endParaRPr lang="en-GB" sz="1600" baseline="-25000" dirty="0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77DB64A-25AB-5189-5672-4F2102A4546B}"/>
              </a:ext>
            </a:extLst>
          </p:cNvPr>
          <p:cNvGrpSpPr/>
          <p:nvPr/>
        </p:nvGrpSpPr>
        <p:grpSpPr>
          <a:xfrm>
            <a:off x="9209209" y="2988400"/>
            <a:ext cx="2582332" cy="369367"/>
            <a:chOff x="1676359" y="735882"/>
            <a:chExt cx="1469251" cy="330466"/>
          </a:xfrm>
        </p:grpSpPr>
        <p:sp>
          <p:nvSpPr>
            <p:cNvPr id="24" name="Flowchart: Alternate Process 57">
              <a:extLst>
                <a:ext uri="{FF2B5EF4-FFF2-40B4-BE49-F238E27FC236}">
                  <a16:creationId xmlns:a16="http://schemas.microsoft.com/office/drawing/2014/main" id="{2359851A-6768-63AD-2D42-412E6AA08ADB}"/>
                </a:ext>
              </a:extLst>
            </p:cNvPr>
            <p:cNvSpPr/>
            <p:nvPr/>
          </p:nvSpPr>
          <p:spPr>
            <a:xfrm>
              <a:off x="1676359" y="735882"/>
              <a:ext cx="1458532" cy="330466"/>
            </a:xfrm>
            <a:prstGeom prst="flowChartAlternateProcess">
              <a:avLst/>
            </a:prstGeom>
            <a:solidFill>
              <a:srgbClr val="00FB92">
                <a:alpha val="12000"/>
              </a:srgb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3200" dirty="0"/>
            </a:p>
          </p:txBody>
        </p:sp>
        <p:sp>
          <p:nvSpPr>
            <p:cNvPr id="25" name="TextBox 1440">
              <a:extLst>
                <a:ext uri="{FF2B5EF4-FFF2-40B4-BE49-F238E27FC236}">
                  <a16:creationId xmlns:a16="http://schemas.microsoft.com/office/drawing/2014/main" id="{9BC03C89-4ADD-134A-7C51-8A91CA3C834C}"/>
                </a:ext>
              </a:extLst>
            </p:cNvPr>
            <p:cNvSpPr txBox="1"/>
            <p:nvPr/>
          </p:nvSpPr>
          <p:spPr>
            <a:xfrm>
              <a:off x="1689580" y="750732"/>
              <a:ext cx="1456030" cy="3028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600" dirty="0"/>
                <a:t>Packet forwarding engine N</a:t>
              </a:r>
              <a:endParaRPr lang="en-GB" sz="1600" baseline="-25000" dirty="0"/>
            </a:p>
          </p:txBody>
        </p:sp>
      </p:grp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679DA3F-7D3C-9401-2F08-C152599DCA50}"/>
              </a:ext>
            </a:extLst>
          </p:cNvPr>
          <p:cNvCxnSpPr>
            <a:cxnSpLocks/>
            <a:stCxn id="22" idx="0"/>
            <a:endCxn id="12" idx="3"/>
          </p:cNvCxnSpPr>
          <p:nvPr/>
        </p:nvCxnSpPr>
        <p:spPr>
          <a:xfrm flipV="1">
            <a:off x="7831703" y="2670788"/>
            <a:ext cx="883665" cy="334209"/>
          </a:xfrm>
          <a:prstGeom prst="straightConnector1">
            <a:avLst/>
          </a:prstGeom>
          <a:ln w="317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78E1EBA1-A700-D1D7-79D5-E7BC7B18160A}"/>
              </a:ext>
            </a:extLst>
          </p:cNvPr>
          <p:cNvSpPr/>
          <p:nvPr/>
        </p:nvSpPr>
        <p:spPr>
          <a:xfrm>
            <a:off x="6511984" y="2917760"/>
            <a:ext cx="2603184" cy="490753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E1EFA4F-8AC1-064E-AC45-593EE894F646}"/>
              </a:ext>
            </a:extLst>
          </p:cNvPr>
          <p:cNvSpPr txBox="1"/>
          <p:nvPr/>
        </p:nvSpPr>
        <p:spPr>
          <a:xfrm rot="5400000">
            <a:off x="10732377" y="1972031"/>
            <a:ext cx="5419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…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2AB3957-E978-3FFA-E239-C829EACB3F29}"/>
              </a:ext>
            </a:extLst>
          </p:cNvPr>
          <p:cNvSpPr/>
          <p:nvPr/>
        </p:nvSpPr>
        <p:spPr>
          <a:xfrm>
            <a:off x="348348" y="2867014"/>
            <a:ext cx="1577322" cy="490753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DA0F11E-BB3E-2117-B05E-5E64E96006D0}"/>
              </a:ext>
            </a:extLst>
          </p:cNvPr>
          <p:cNvGrpSpPr/>
          <p:nvPr/>
        </p:nvGrpSpPr>
        <p:grpSpPr>
          <a:xfrm>
            <a:off x="119779" y="4444169"/>
            <a:ext cx="6137472" cy="2415874"/>
            <a:chOff x="-56393" y="4486323"/>
            <a:chExt cx="6137472" cy="2415874"/>
          </a:xfrm>
        </p:grpSpPr>
        <p:sp>
          <p:nvSpPr>
            <p:cNvPr id="31" name="Rectangle: Rounded Corners 123">
              <a:extLst>
                <a:ext uri="{FF2B5EF4-FFF2-40B4-BE49-F238E27FC236}">
                  <a16:creationId xmlns:a16="http://schemas.microsoft.com/office/drawing/2014/main" id="{DAB6A4ED-993E-ADD4-A15B-133D8353C7EB}"/>
                </a:ext>
              </a:extLst>
            </p:cNvPr>
            <p:cNvSpPr/>
            <p:nvPr/>
          </p:nvSpPr>
          <p:spPr>
            <a:xfrm>
              <a:off x="259602" y="4486323"/>
              <a:ext cx="5608936" cy="1929389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93A58C54-4F73-061A-88A5-199D5E61535F}"/>
                </a:ext>
              </a:extLst>
            </p:cNvPr>
            <p:cNvSpPr/>
            <p:nvPr/>
          </p:nvSpPr>
          <p:spPr>
            <a:xfrm>
              <a:off x="409016" y="4690338"/>
              <a:ext cx="476221" cy="141586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Google Shape;160;p26">
              <a:extLst>
                <a:ext uri="{FF2B5EF4-FFF2-40B4-BE49-F238E27FC236}">
                  <a16:creationId xmlns:a16="http://schemas.microsoft.com/office/drawing/2014/main" id="{B8BBBF7E-D7DE-6CBB-4D6F-08150BB5D3EA}"/>
                </a:ext>
              </a:extLst>
            </p:cNvPr>
            <p:cNvSpPr txBox="1"/>
            <p:nvPr/>
          </p:nvSpPr>
          <p:spPr>
            <a:xfrm rot="16200000">
              <a:off x="187452" y="5178993"/>
              <a:ext cx="919351" cy="4385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dirty="0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</a:rPr>
                <a:t>Parser</a:t>
              </a:r>
              <a:endParaRPr sz="24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CCC73CB4-6333-E006-6AAA-78FF0DEF0A24}"/>
                </a:ext>
              </a:extLst>
            </p:cNvPr>
            <p:cNvGrpSpPr/>
            <p:nvPr/>
          </p:nvGrpSpPr>
          <p:grpSpPr>
            <a:xfrm>
              <a:off x="5244413" y="4513620"/>
              <a:ext cx="476221" cy="1747836"/>
              <a:chOff x="4833170" y="4770015"/>
              <a:chExt cx="476221" cy="1747836"/>
            </a:xfrm>
          </p:grpSpPr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06C7F22D-A443-2F01-EE6A-56C509BFEB04}"/>
                  </a:ext>
                </a:extLst>
              </p:cNvPr>
              <p:cNvSpPr/>
              <p:nvPr/>
            </p:nvSpPr>
            <p:spPr>
              <a:xfrm>
                <a:off x="4833170" y="4940490"/>
                <a:ext cx="476221" cy="141586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5" name="Google Shape;160;p26">
                <a:extLst>
                  <a:ext uri="{FF2B5EF4-FFF2-40B4-BE49-F238E27FC236}">
                    <a16:creationId xmlns:a16="http://schemas.microsoft.com/office/drawing/2014/main" id="{DC6B3FD6-E76F-C5B5-9498-4475293FF56E}"/>
                  </a:ext>
                </a:extLst>
              </p:cNvPr>
              <p:cNvSpPr txBox="1"/>
              <p:nvPr/>
            </p:nvSpPr>
            <p:spPr>
              <a:xfrm rot="16200000">
                <a:off x="4195452" y="5424657"/>
                <a:ext cx="1747836" cy="43855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75" tIns="34275" rIns="68575" bIns="34275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400" dirty="0">
                    <a:solidFill>
                      <a:schemeClr val="bg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Deparser</a:t>
                </a:r>
                <a:endParaRPr sz="2400" dirty="0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C0A190D9-8EAF-77D3-B957-839C4C32342C}"/>
                </a:ext>
              </a:extLst>
            </p:cNvPr>
            <p:cNvSpPr/>
            <p:nvPr/>
          </p:nvSpPr>
          <p:spPr>
            <a:xfrm>
              <a:off x="1100080" y="4690338"/>
              <a:ext cx="1060889" cy="141586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1042FF80-26A7-B0EF-D024-FFC645BC72B3}"/>
                </a:ext>
              </a:extLst>
            </p:cNvPr>
            <p:cNvSpPr/>
            <p:nvPr/>
          </p:nvSpPr>
          <p:spPr>
            <a:xfrm>
              <a:off x="1708586" y="4811008"/>
              <a:ext cx="341194" cy="115306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Google Shape;160;p26">
              <a:extLst>
                <a:ext uri="{FF2B5EF4-FFF2-40B4-BE49-F238E27FC236}">
                  <a16:creationId xmlns:a16="http://schemas.microsoft.com/office/drawing/2014/main" id="{176493DF-89E3-3867-F31C-BFDECA3AC248}"/>
                </a:ext>
              </a:extLst>
            </p:cNvPr>
            <p:cNvSpPr txBox="1"/>
            <p:nvPr/>
          </p:nvSpPr>
          <p:spPr>
            <a:xfrm rot="16200000">
              <a:off x="1336180" y="5209336"/>
              <a:ext cx="1070913" cy="4385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dirty="0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</a:rPr>
                <a:t>Action</a:t>
              </a:r>
              <a:endParaRPr sz="24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7033CF23-ABEA-1AD1-91DB-E65D87D22DC5}"/>
                </a:ext>
              </a:extLst>
            </p:cNvPr>
            <p:cNvCxnSpPr>
              <a:cxnSpLocks/>
              <a:stCxn id="33" idx="2"/>
            </p:cNvCxnSpPr>
            <p:nvPr/>
          </p:nvCxnSpPr>
          <p:spPr>
            <a:xfrm flipV="1">
              <a:off x="866403" y="5387538"/>
              <a:ext cx="340151" cy="1073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D5277518-27E5-C056-F8E3-8ADE559F432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56393" y="5387538"/>
              <a:ext cx="463500" cy="938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126A6F8A-6E13-A64B-DDA0-CA506F6684C7}"/>
                </a:ext>
              </a:extLst>
            </p:cNvPr>
            <p:cNvCxnSpPr>
              <a:cxnSpLocks/>
            </p:cNvCxnSpPr>
            <p:nvPr/>
          </p:nvCxnSpPr>
          <p:spPr>
            <a:xfrm>
              <a:off x="1472546" y="5398268"/>
              <a:ext cx="23604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65F94286-C1A0-ED9F-D4F2-32F2470BCBBB}"/>
                </a:ext>
              </a:extLst>
            </p:cNvPr>
            <p:cNvSpPr/>
            <p:nvPr/>
          </p:nvSpPr>
          <p:spPr>
            <a:xfrm>
              <a:off x="1201001" y="4826248"/>
              <a:ext cx="341194" cy="115306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Google Shape;160;p26">
              <a:extLst>
                <a:ext uri="{FF2B5EF4-FFF2-40B4-BE49-F238E27FC236}">
                  <a16:creationId xmlns:a16="http://schemas.microsoft.com/office/drawing/2014/main" id="{EE555A07-BE2E-07F8-9E0D-ABB37334E1C6}"/>
                </a:ext>
              </a:extLst>
            </p:cNvPr>
            <p:cNvSpPr txBox="1"/>
            <p:nvPr/>
          </p:nvSpPr>
          <p:spPr>
            <a:xfrm rot="16200000">
              <a:off x="820858" y="5209336"/>
              <a:ext cx="1070913" cy="4385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dirty="0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</a:rPr>
                <a:t>Match</a:t>
              </a:r>
              <a:endParaRPr sz="24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B50E4B75-4DE6-DB20-E84C-4A948875CEC6}"/>
                </a:ext>
              </a:extLst>
            </p:cNvPr>
            <p:cNvSpPr/>
            <p:nvPr/>
          </p:nvSpPr>
          <p:spPr>
            <a:xfrm>
              <a:off x="2380815" y="4690338"/>
              <a:ext cx="1060889" cy="141586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81333FC9-2D83-DC18-5FAB-62D6F2338592}"/>
                </a:ext>
              </a:extLst>
            </p:cNvPr>
            <p:cNvSpPr/>
            <p:nvPr/>
          </p:nvSpPr>
          <p:spPr>
            <a:xfrm>
              <a:off x="2989321" y="4811008"/>
              <a:ext cx="341194" cy="115306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Google Shape;160;p26">
              <a:extLst>
                <a:ext uri="{FF2B5EF4-FFF2-40B4-BE49-F238E27FC236}">
                  <a16:creationId xmlns:a16="http://schemas.microsoft.com/office/drawing/2014/main" id="{FA73B55B-8790-E248-19D6-518F25B81698}"/>
                </a:ext>
              </a:extLst>
            </p:cNvPr>
            <p:cNvSpPr txBox="1"/>
            <p:nvPr/>
          </p:nvSpPr>
          <p:spPr>
            <a:xfrm rot="16200000">
              <a:off x="2616915" y="5209336"/>
              <a:ext cx="1070913" cy="4385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dirty="0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</a:rPr>
                <a:t>Action</a:t>
              </a:r>
              <a:endParaRPr sz="24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8B37EA01-6A56-71F3-AB4E-CEF74B0C2F2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47138" y="5387538"/>
              <a:ext cx="340151" cy="1073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9B706170-333F-19BC-BE95-91D4D219FC21}"/>
                </a:ext>
              </a:extLst>
            </p:cNvPr>
            <p:cNvCxnSpPr>
              <a:cxnSpLocks/>
            </p:cNvCxnSpPr>
            <p:nvPr/>
          </p:nvCxnSpPr>
          <p:spPr>
            <a:xfrm>
              <a:off x="2753281" y="5398268"/>
              <a:ext cx="23604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7952F473-7B1F-8E11-DE5A-B739B1AB6439}"/>
                </a:ext>
              </a:extLst>
            </p:cNvPr>
            <p:cNvSpPr/>
            <p:nvPr/>
          </p:nvSpPr>
          <p:spPr>
            <a:xfrm>
              <a:off x="2481736" y="4826248"/>
              <a:ext cx="341194" cy="115306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Google Shape;160;p26">
              <a:extLst>
                <a:ext uri="{FF2B5EF4-FFF2-40B4-BE49-F238E27FC236}">
                  <a16:creationId xmlns:a16="http://schemas.microsoft.com/office/drawing/2014/main" id="{AF6C87F2-68C2-1D67-C0BE-962667B56A6A}"/>
                </a:ext>
              </a:extLst>
            </p:cNvPr>
            <p:cNvSpPr txBox="1"/>
            <p:nvPr/>
          </p:nvSpPr>
          <p:spPr>
            <a:xfrm rot="16200000">
              <a:off x="2101593" y="5209336"/>
              <a:ext cx="1070913" cy="4385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dirty="0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</a:rPr>
                <a:t>Match</a:t>
              </a:r>
              <a:endParaRPr sz="24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BB65E016-4A31-DD31-B37E-6BAA3EE122D6}"/>
                </a:ext>
              </a:extLst>
            </p:cNvPr>
            <p:cNvSpPr/>
            <p:nvPr/>
          </p:nvSpPr>
          <p:spPr>
            <a:xfrm>
              <a:off x="3869681" y="4690338"/>
              <a:ext cx="1060889" cy="141586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8E62725B-B9EF-9B99-FADC-C327757F1002}"/>
                </a:ext>
              </a:extLst>
            </p:cNvPr>
            <p:cNvSpPr/>
            <p:nvPr/>
          </p:nvSpPr>
          <p:spPr>
            <a:xfrm>
              <a:off x="4478187" y="4811008"/>
              <a:ext cx="341194" cy="115306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Google Shape;160;p26">
              <a:extLst>
                <a:ext uri="{FF2B5EF4-FFF2-40B4-BE49-F238E27FC236}">
                  <a16:creationId xmlns:a16="http://schemas.microsoft.com/office/drawing/2014/main" id="{0FD08E0C-2AE1-8AA7-F599-7EA20A374219}"/>
                </a:ext>
              </a:extLst>
            </p:cNvPr>
            <p:cNvSpPr txBox="1"/>
            <p:nvPr/>
          </p:nvSpPr>
          <p:spPr>
            <a:xfrm rot="16200000">
              <a:off x="4105781" y="5209336"/>
              <a:ext cx="1070913" cy="4385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dirty="0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</a:rPr>
                <a:t>Action</a:t>
              </a:r>
              <a:endParaRPr sz="24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E24ADEEB-A0CA-CDB8-A3E3-A6F7224EEC3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36004" y="5387538"/>
              <a:ext cx="340151" cy="1073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7C885A18-BA97-4DF7-2EA1-B5D07BC22D1D}"/>
                </a:ext>
              </a:extLst>
            </p:cNvPr>
            <p:cNvCxnSpPr>
              <a:cxnSpLocks/>
            </p:cNvCxnSpPr>
            <p:nvPr/>
          </p:nvCxnSpPr>
          <p:spPr>
            <a:xfrm>
              <a:off x="4242147" y="5398268"/>
              <a:ext cx="23604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0BBB5DE8-1BBA-85F5-A767-A535871F491B}"/>
                </a:ext>
              </a:extLst>
            </p:cNvPr>
            <p:cNvSpPr/>
            <p:nvPr/>
          </p:nvSpPr>
          <p:spPr>
            <a:xfrm>
              <a:off x="3970602" y="4826248"/>
              <a:ext cx="341194" cy="115306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Google Shape;160;p26">
              <a:extLst>
                <a:ext uri="{FF2B5EF4-FFF2-40B4-BE49-F238E27FC236}">
                  <a16:creationId xmlns:a16="http://schemas.microsoft.com/office/drawing/2014/main" id="{01F1D0C2-76BE-1584-88D6-C6AF95EA9893}"/>
                </a:ext>
              </a:extLst>
            </p:cNvPr>
            <p:cNvSpPr txBox="1"/>
            <p:nvPr/>
          </p:nvSpPr>
          <p:spPr>
            <a:xfrm rot="16200000">
              <a:off x="3590459" y="5209336"/>
              <a:ext cx="1070913" cy="4385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dirty="0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</a:rPr>
                <a:t>Match</a:t>
              </a:r>
              <a:endParaRPr sz="24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F309ED0D-5AB4-5610-D2A7-CDC27CC4E0B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16738" y="5387538"/>
              <a:ext cx="340151" cy="1073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Google Shape;164;p26">
              <a:extLst>
                <a:ext uri="{FF2B5EF4-FFF2-40B4-BE49-F238E27FC236}">
                  <a16:creationId xmlns:a16="http://schemas.microsoft.com/office/drawing/2014/main" id="{CC963F57-0B71-60B2-F833-8DF7CA9F050F}"/>
                </a:ext>
              </a:extLst>
            </p:cNvPr>
            <p:cNvSpPr txBox="1"/>
            <p:nvPr/>
          </p:nvSpPr>
          <p:spPr>
            <a:xfrm>
              <a:off x="3166115" y="5120784"/>
              <a:ext cx="720013" cy="4077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…</a:t>
              </a:r>
              <a:endParaRPr sz="2200" dirty="0"/>
            </a:p>
          </p:txBody>
        </p: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208EDC8B-6E31-764F-3FDA-3834A91391C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40928" y="5363226"/>
              <a:ext cx="340151" cy="1073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Google Shape;164;p26">
              <a:extLst>
                <a:ext uri="{FF2B5EF4-FFF2-40B4-BE49-F238E27FC236}">
                  <a16:creationId xmlns:a16="http://schemas.microsoft.com/office/drawing/2014/main" id="{CF03DCFB-EC1F-B92A-A68B-05CA8D6D84C6}"/>
                </a:ext>
              </a:extLst>
            </p:cNvPr>
            <p:cNvSpPr txBox="1"/>
            <p:nvPr/>
          </p:nvSpPr>
          <p:spPr>
            <a:xfrm>
              <a:off x="1133836" y="6059044"/>
              <a:ext cx="1013302" cy="3769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Stage 1</a:t>
              </a:r>
              <a:endParaRPr sz="2000" dirty="0"/>
            </a:p>
          </p:txBody>
        </p:sp>
        <p:sp>
          <p:nvSpPr>
            <p:cNvPr id="61" name="Google Shape;164;p26">
              <a:extLst>
                <a:ext uri="{FF2B5EF4-FFF2-40B4-BE49-F238E27FC236}">
                  <a16:creationId xmlns:a16="http://schemas.microsoft.com/office/drawing/2014/main" id="{775BD4D6-CF37-17C3-8754-625AE0FE0F62}"/>
                </a:ext>
              </a:extLst>
            </p:cNvPr>
            <p:cNvSpPr txBox="1"/>
            <p:nvPr/>
          </p:nvSpPr>
          <p:spPr>
            <a:xfrm>
              <a:off x="2403376" y="6066012"/>
              <a:ext cx="1013302" cy="3769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Stage 2</a:t>
              </a:r>
              <a:endParaRPr sz="2000" dirty="0"/>
            </a:p>
          </p:txBody>
        </p:sp>
        <p:sp>
          <p:nvSpPr>
            <p:cNvPr id="62" name="Google Shape;164;p26">
              <a:extLst>
                <a:ext uri="{FF2B5EF4-FFF2-40B4-BE49-F238E27FC236}">
                  <a16:creationId xmlns:a16="http://schemas.microsoft.com/office/drawing/2014/main" id="{1320858D-40B7-DE3A-8B79-D6DEA9802EE6}"/>
                </a:ext>
              </a:extLst>
            </p:cNvPr>
            <p:cNvSpPr txBox="1"/>
            <p:nvPr/>
          </p:nvSpPr>
          <p:spPr>
            <a:xfrm>
              <a:off x="3920288" y="6054160"/>
              <a:ext cx="1013302" cy="3769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Stage 3</a:t>
              </a:r>
              <a:endParaRPr sz="2000" dirty="0"/>
            </a:p>
          </p:txBody>
        </p:sp>
        <p:sp>
          <p:nvSpPr>
            <p:cNvPr id="63" name="Google Shape;164;p26">
              <a:extLst>
                <a:ext uri="{FF2B5EF4-FFF2-40B4-BE49-F238E27FC236}">
                  <a16:creationId xmlns:a16="http://schemas.microsoft.com/office/drawing/2014/main" id="{34AC85A6-6307-EBD1-6C8D-D730D8EF6CBF}"/>
                </a:ext>
              </a:extLst>
            </p:cNvPr>
            <p:cNvSpPr txBox="1"/>
            <p:nvPr/>
          </p:nvSpPr>
          <p:spPr>
            <a:xfrm>
              <a:off x="2090912" y="6402090"/>
              <a:ext cx="1966172" cy="5001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Pipeline</a:t>
              </a:r>
              <a:endParaRPr sz="2800" dirty="0"/>
            </a:p>
          </p:txBody>
        </p:sp>
      </p:grpSp>
      <p:sp>
        <p:nvSpPr>
          <p:cNvPr id="66" name="Rectangle 65">
            <a:extLst>
              <a:ext uri="{FF2B5EF4-FFF2-40B4-BE49-F238E27FC236}">
                <a16:creationId xmlns:a16="http://schemas.microsoft.com/office/drawing/2014/main" id="{6C5C87A4-AEF5-63F5-C68F-017F70CCD509}"/>
              </a:ext>
            </a:extLst>
          </p:cNvPr>
          <p:cNvSpPr/>
          <p:nvPr/>
        </p:nvSpPr>
        <p:spPr>
          <a:xfrm>
            <a:off x="30214" y="5195906"/>
            <a:ext cx="385266" cy="31567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Pkt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1C3DC7AE-AF20-CD11-E70B-71A62CD5D958}"/>
              </a:ext>
            </a:extLst>
          </p:cNvPr>
          <p:cNvSpPr/>
          <p:nvPr/>
        </p:nvSpPr>
        <p:spPr>
          <a:xfrm>
            <a:off x="40374" y="5206066"/>
            <a:ext cx="385266" cy="31567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Pkt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F03E2D3F-EF0A-F5E1-A796-77747000F02B}"/>
              </a:ext>
            </a:extLst>
          </p:cNvPr>
          <p:cNvSpPr/>
          <p:nvPr/>
        </p:nvSpPr>
        <p:spPr>
          <a:xfrm>
            <a:off x="35926" y="5202789"/>
            <a:ext cx="385266" cy="31567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Pkt</a:t>
            </a:r>
          </a:p>
        </p:txBody>
      </p:sp>
      <p:sp>
        <p:nvSpPr>
          <p:cNvPr id="69" name="Google Shape;160;p26">
            <a:extLst>
              <a:ext uri="{FF2B5EF4-FFF2-40B4-BE49-F238E27FC236}">
                <a16:creationId xmlns:a16="http://schemas.microsoft.com/office/drawing/2014/main" id="{5F6FDCC3-EFB5-03D5-9249-FB82E7D2B64E}"/>
              </a:ext>
            </a:extLst>
          </p:cNvPr>
          <p:cNvSpPr txBox="1"/>
          <p:nvPr/>
        </p:nvSpPr>
        <p:spPr>
          <a:xfrm>
            <a:off x="7240292" y="4247474"/>
            <a:ext cx="4333204" cy="500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Thread-based </a:t>
            </a:r>
            <a:r>
              <a:rPr lang="en" sz="2800" dirty="0">
                <a:solidFill>
                  <a:schemeClr val="accent6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architecture</a:t>
            </a:r>
            <a:endParaRPr sz="2800" dirty="0">
              <a:solidFill>
                <a:schemeClr val="accent6">
                  <a:lumMod val="7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Slide Number Placeholder 3">
            <a:extLst>
              <a:ext uri="{FF2B5EF4-FFF2-40B4-BE49-F238E27FC236}">
                <a16:creationId xmlns:a16="http://schemas.microsoft.com/office/drawing/2014/main" id="{0B294C5B-912D-28B9-C0FF-4E968582E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54A44620-EA89-42D9-96E3-7231E7723064}" type="slidenum">
              <a:rPr lang="en-US" smtClean="0"/>
              <a:t>11</a:t>
            </a:fld>
            <a:endParaRPr lang="en-US"/>
          </a:p>
        </p:txBody>
      </p:sp>
      <p:sp>
        <p:nvSpPr>
          <p:cNvPr id="72" name="Google Shape;160;p26">
            <a:extLst>
              <a:ext uri="{FF2B5EF4-FFF2-40B4-BE49-F238E27FC236}">
                <a16:creationId xmlns:a16="http://schemas.microsoft.com/office/drawing/2014/main" id="{5DF6A324-C1A3-BA20-BAD7-8A5278CE6831}"/>
              </a:ext>
            </a:extLst>
          </p:cNvPr>
          <p:cNvSpPr txBox="1"/>
          <p:nvPr/>
        </p:nvSpPr>
        <p:spPr>
          <a:xfrm>
            <a:off x="155772" y="5095595"/>
            <a:ext cx="5888938" cy="500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chemeClr val="accent6">
                  <a:lumMod val="7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24891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"/>
                            </p:stCondLst>
                            <p:childTnLst>
                              <p:par>
                                <p:cTn id="15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44444E-6 L 0.51588 -0.0018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94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100"/>
                            </p:stCondLst>
                            <p:childTnLst>
                              <p:par>
                                <p:cTn id="18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1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00"/>
                            </p:stCondLst>
                            <p:childTnLst>
                              <p:par>
                                <p:cTn id="24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44444E-6 L 0.51589 -0.00185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94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200"/>
                            </p:stCondLst>
                            <p:childTnLst>
                              <p:par>
                                <p:cTn id="27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2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300"/>
                            </p:stCondLst>
                            <p:childTnLst>
                              <p:par>
                                <p:cTn id="33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51589 -0.00185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94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300"/>
                            </p:stCondLst>
                            <p:childTnLst>
                              <p:par>
                                <p:cTn id="36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9" grpId="0" animBg="1"/>
      <p:bldP spid="29" grpId="1" animBg="1"/>
      <p:bldP spid="66" grpId="0" animBg="1"/>
      <p:bldP spid="66" grpId="1" animBg="1"/>
      <p:bldP spid="66" grpId="2" animBg="1"/>
      <p:bldP spid="67" grpId="0" animBg="1"/>
      <p:bldP spid="67" grpId="1" animBg="1"/>
      <p:bldP spid="67" grpId="2" animBg="1"/>
      <p:bldP spid="68" grpId="0" animBg="1"/>
      <p:bldP spid="68" grpId="1" animBg="1"/>
      <p:bldP spid="68" grpId="2" animBg="1"/>
      <p:bldP spid="6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3738D4B4-A7D2-19FA-A40D-15696951369D}"/>
              </a:ext>
            </a:extLst>
          </p:cNvPr>
          <p:cNvGrpSpPr/>
          <p:nvPr/>
        </p:nvGrpSpPr>
        <p:grpSpPr>
          <a:xfrm>
            <a:off x="2025921" y="1121488"/>
            <a:ext cx="8140158" cy="4119964"/>
            <a:chOff x="2025921" y="1052038"/>
            <a:chExt cx="8140158" cy="4119964"/>
          </a:xfrm>
        </p:grpSpPr>
        <p:sp>
          <p:nvSpPr>
            <p:cNvPr id="5" name="Flowchart: Alternate Process 4">
              <a:extLst>
                <a:ext uri="{FF2B5EF4-FFF2-40B4-BE49-F238E27FC236}">
                  <a16:creationId xmlns:a16="http://schemas.microsoft.com/office/drawing/2014/main" id="{B2880FF0-E6E8-6EF5-D88C-348DD8969AE2}"/>
                </a:ext>
              </a:extLst>
            </p:cNvPr>
            <p:cNvSpPr/>
            <p:nvPr/>
          </p:nvSpPr>
          <p:spPr>
            <a:xfrm>
              <a:off x="2025921" y="1052038"/>
              <a:ext cx="8140158" cy="4119964"/>
            </a:xfrm>
            <a:prstGeom prst="flowChartAlternateProcess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49" dirty="0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9F85987B-D99F-B384-7B5E-47CE6BDA0BE2}"/>
                </a:ext>
              </a:extLst>
            </p:cNvPr>
            <p:cNvGrpSpPr/>
            <p:nvPr/>
          </p:nvGrpSpPr>
          <p:grpSpPr>
            <a:xfrm>
              <a:off x="2186031" y="1496708"/>
              <a:ext cx="3840291" cy="554746"/>
              <a:chOff x="2186031" y="1496708"/>
              <a:chExt cx="3840291" cy="554746"/>
            </a:xfrm>
          </p:grpSpPr>
          <p:sp>
            <p:nvSpPr>
              <p:cNvPr id="23" name="Flowchart: Alternate Process 6">
                <a:extLst>
                  <a:ext uri="{FF2B5EF4-FFF2-40B4-BE49-F238E27FC236}">
                    <a16:creationId xmlns:a16="http://schemas.microsoft.com/office/drawing/2014/main" id="{B0F6A45D-FD12-B88F-E9FD-30D0A8B3EF4C}"/>
                  </a:ext>
                </a:extLst>
              </p:cNvPr>
              <p:cNvSpPr/>
              <p:nvPr/>
            </p:nvSpPr>
            <p:spPr>
              <a:xfrm>
                <a:off x="2186031" y="1496708"/>
                <a:ext cx="3812274" cy="554746"/>
              </a:xfrm>
              <a:prstGeom prst="flowChartAlternateProcess">
                <a:avLst/>
              </a:prstGeom>
              <a:solidFill>
                <a:srgbClr val="00FB92">
                  <a:alpha val="12000"/>
                </a:srgbClr>
              </a:solidFill>
              <a:ln w="28575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3200" dirty="0"/>
              </a:p>
            </p:txBody>
          </p:sp>
          <p:sp>
            <p:nvSpPr>
              <p:cNvPr id="24" name="TextBox 1440">
                <a:extLst>
                  <a:ext uri="{FF2B5EF4-FFF2-40B4-BE49-F238E27FC236}">
                    <a16:creationId xmlns:a16="http://schemas.microsoft.com/office/drawing/2014/main" id="{1C59012F-3C4A-DF22-488E-EBB6BD804A1E}"/>
                  </a:ext>
                </a:extLst>
              </p:cNvPr>
              <p:cNvSpPr txBox="1"/>
              <p:nvPr/>
            </p:nvSpPr>
            <p:spPr>
              <a:xfrm>
                <a:off x="2220588" y="1521635"/>
                <a:ext cx="380573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GB" sz="2400" dirty="0"/>
                  <a:t>Packet forwarding engine 1</a:t>
                </a:r>
                <a:endParaRPr lang="en-GB" sz="2400" baseline="-25000" dirty="0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C2EF555-7475-3032-EB7E-7CE066C0AEDE}"/>
                </a:ext>
              </a:extLst>
            </p:cNvPr>
            <p:cNvGrpSpPr/>
            <p:nvPr/>
          </p:nvGrpSpPr>
          <p:grpSpPr>
            <a:xfrm>
              <a:off x="6172670" y="1485556"/>
              <a:ext cx="3870696" cy="554746"/>
              <a:chOff x="6172670" y="1516036"/>
              <a:chExt cx="3870696" cy="554746"/>
            </a:xfrm>
          </p:grpSpPr>
          <p:sp>
            <p:nvSpPr>
              <p:cNvPr id="21" name="Flowchart: Alternate Process 9">
                <a:extLst>
                  <a:ext uri="{FF2B5EF4-FFF2-40B4-BE49-F238E27FC236}">
                    <a16:creationId xmlns:a16="http://schemas.microsoft.com/office/drawing/2014/main" id="{98FC5D66-94A7-4068-7D68-BBBFC46A7816}"/>
                  </a:ext>
                </a:extLst>
              </p:cNvPr>
              <p:cNvSpPr/>
              <p:nvPr/>
            </p:nvSpPr>
            <p:spPr>
              <a:xfrm>
                <a:off x="6172670" y="1516036"/>
                <a:ext cx="3842457" cy="554746"/>
              </a:xfrm>
              <a:prstGeom prst="flowChartAlternateProcess">
                <a:avLst/>
              </a:prstGeom>
              <a:solidFill>
                <a:srgbClr val="00FB92">
                  <a:alpha val="12000"/>
                </a:srgbClr>
              </a:solidFill>
              <a:ln w="28575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3200" dirty="0"/>
              </a:p>
            </p:txBody>
          </p:sp>
          <p:sp>
            <p:nvSpPr>
              <p:cNvPr id="22" name="TextBox 1440">
                <a:extLst>
                  <a:ext uri="{FF2B5EF4-FFF2-40B4-BE49-F238E27FC236}">
                    <a16:creationId xmlns:a16="http://schemas.microsoft.com/office/drawing/2014/main" id="{39DA8EF6-B217-61D8-3160-2E564C77E6C3}"/>
                  </a:ext>
                </a:extLst>
              </p:cNvPr>
              <p:cNvSpPr txBox="1"/>
              <p:nvPr/>
            </p:nvSpPr>
            <p:spPr>
              <a:xfrm>
                <a:off x="6207500" y="1540964"/>
                <a:ext cx="383586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GB" sz="2400" dirty="0"/>
                  <a:t>Packet forwarding engine 3</a:t>
                </a:r>
                <a:endParaRPr lang="en-GB" sz="2400" baseline="-25000" dirty="0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105452BA-EAD2-E8BD-F9CD-9434FB896ADC}"/>
                </a:ext>
              </a:extLst>
            </p:cNvPr>
            <p:cNvGrpSpPr/>
            <p:nvPr/>
          </p:nvGrpSpPr>
          <p:grpSpPr>
            <a:xfrm>
              <a:off x="2182280" y="4133066"/>
              <a:ext cx="3809530" cy="554746"/>
              <a:chOff x="2182280" y="4133066"/>
              <a:chExt cx="3809530" cy="554746"/>
            </a:xfrm>
          </p:grpSpPr>
          <p:sp>
            <p:nvSpPr>
              <p:cNvPr id="19" name="Flowchart: Alternate Process 12">
                <a:extLst>
                  <a:ext uri="{FF2B5EF4-FFF2-40B4-BE49-F238E27FC236}">
                    <a16:creationId xmlns:a16="http://schemas.microsoft.com/office/drawing/2014/main" id="{9707BDE5-7CEE-78F3-15B3-5EBCA8D608F4}"/>
                  </a:ext>
                </a:extLst>
              </p:cNvPr>
              <p:cNvSpPr/>
              <p:nvPr/>
            </p:nvSpPr>
            <p:spPr>
              <a:xfrm>
                <a:off x="2182280" y="4133066"/>
                <a:ext cx="3781737" cy="554746"/>
              </a:xfrm>
              <a:prstGeom prst="flowChartAlternateProcess">
                <a:avLst/>
              </a:prstGeom>
              <a:solidFill>
                <a:srgbClr val="00FB92">
                  <a:alpha val="12000"/>
                </a:srgbClr>
              </a:solidFill>
              <a:ln w="28575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3200" dirty="0"/>
              </a:p>
            </p:txBody>
          </p:sp>
          <p:sp>
            <p:nvSpPr>
              <p:cNvPr id="20" name="TextBox 1440">
                <a:extLst>
                  <a:ext uri="{FF2B5EF4-FFF2-40B4-BE49-F238E27FC236}">
                    <a16:creationId xmlns:a16="http://schemas.microsoft.com/office/drawing/2014/main" id="{39831D9F-A852-0857-8FA6-917A5A25D66B}"/>
                  </a:ext>
                </a:extLst>
              </p:cNvPr>
              <p:cNvSpPr txBox="1"/>
              <p:nvPr/>
            </p:nvSpPr>
            <p:spPr>
              <a:xfrm>
                <a:off x="2216560" y="4157993"/>
                <a:ext cx="37752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GB" sz="2400" dirty="0"/>
                  <a:t>Packet forwarding engine 2</a:t>
                </a:r>
                <a:endParaRPr lang="en-GB" sz="2400" baseline="-25000" dirty="0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F4659984-3EA2-6E0E-126B-7BFE6ADAA636}"/>
                </a:ext>
              </a:extLst>
            </p:cNvPr>
            <p:cNvGrpSpPr/>
            <p:nvPr/>
          </p:nvGrpSpPr>
          <p:grpSpPr>
            <a:xfrm>
              <a:off x="6190353" y="4133066"/>
              <a:ext cx="3809530" cy="554746"/>
              <a:chOff x="6172670" y="4109838"/>
              <a:chExt cx="3809530" cy="554746"/>
            </a:xfrm>
          </p:grpSpPr>
          <p:sp>
            <p:nvSpPr>
              <p:cNvPr id="17" name="Flowchart: Alternate Process 15">
                <a:extLst>
                  <a:ext uri="{FF2B5EF4-FFF2-40B4-BE49-F238E27FC236}">
                    <a16:creationId xmlns:a16="http://schemas.microsoft.com/office/drawing/2014/main" id="{A00DA8A5-6CD3-1D22-6DE1-CF97D8086BAB}"/>
                  </a:ext>
                </a:extLst>
              </p:cNvPr>
              <p:cNvSpPr/>
              <p:nvPr/>
            </p:nvSpPr>
            <p:spPr>
              <a:xfrm>
                <a:off x="6172670" y="4109838"/>
                <a:ext cx="3781737" cy="554746"/>
              </a:xfrm>
              <a:prstGeom prst="flowChartAlternateProcess">
                <a:avLst/>
              </a:prstGeom>
              <a:solidFill>
                <a:srgbClr val="00FB92">
                  <a:alpha val="12000"/>
                </a:srgbClr>
              </a:solidFill>
              <a:ln w="28575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3200" dirty="0"/>
              </a:p>
            </p:txBody>
          </p:sp>
          <p:sp>
            <p:nvSpPr>
              <p:cNvPr id="18" name="TextBox 1440">
                <a:extLst>
                  <a:ext uri="{FF2B5EF4-FFF2-40B4-BE49-F238E27FC236}">
                    <a16:creationId xmlns:a16="http://schemas.microsoft.com/office/drawing/2014/main" id="{F5EC40D8-2AA3-E805-81A5-7788CAA51320}"/>
                  </a:ext>
                </a:extLst>
              </p:cNvPr>
              <p:cNvSpPr txBox="1"/>
              <p:nvPr/>
            </p:nvSpPr>
            <p:spPr>
              <a:xfrm>
                <a:off x="6206950" y="4134766"/>
                <a:ext cx="37752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GB" sz="2400" dirty="0"/>
                  <a:t>Packet forwarding engine N</a:t>
                </a:r>
                <a:endParaRPr lang="en-GB" sz="2400" baseline="-25000" dirty="0"/>
              </a:p>
            </p:txBody>
          </p:sp>
        </p:grp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A519B34-4D90-E3F2-CD79-876C87DD1EAB}"/>
                </a:ext>
              </a:extLst>
            </p:cNvPr>
            <p:cNvSpPr/>
            <p:nvPr/>
          </p:nvSpPr>
          <p:spPr>
            <a:xfrm>
              <a:off x="5068179" y="2315213"/>
              <a:ext cx="2224073" cy="1572495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1" name="TextBox 1456">
              <a:extLst>
                <a:ext uri="{FF2B5EF4-FFF2-40B4-BE49-F238E27FC236}">
                  <a16:creationId xmlns:a16="http://schemas.microsoft.com/office/drawing/2014/main" id="{EF17D0A6-E041-F836-6FBC-BF93BFC5F98A}"/>
                </a:ext>
              </a:extLst>
            </p:cNvPr>
            <p:cNvSpPr txBox="1"/>
            <p:nvPr/>
          </p:nvSpPr>
          <p:spPr>
            <a:xfrm>
              <a:off x="4965591" y="2740795"/>
              <a:ext cx="242924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2400" dirty="0"/>
                <a:t>Interconnection Fabric</a:t>
              </a: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36D905BA-A6EE-CAAA-A5F3-A78CA434AFDF}"/>
                </a:ext>
              </a:extLst>
            </p:cNvPr>
            <p:cNvCxnSpPr>
              <a:cxnSpLocks/>
              <a:stCxn id="23" idx="2"/>
              <a:endCxn id="10" idx="1"/>
            </p:cNvCxnSpPr>
            <p:nvPr/>
          </p:nvCxnSpPr>
          <p:spPr>
            <a:xfrm>
              <a:off x="4092168" y="2051454"/>
              <a:ext cx="1301719" cy="494046"/>
            </a:xfrm>
            <a:prstGeom prst="straightConnector1">
              <a:avLst/>
            </a:prstGeom>
            <a:ln w="317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C5CC2C88-6390-8865-ADDD-CB7A4FB92259}"/>
                </a:ext>
              </a:extLst>
            </p:cNvPr>
            <p:cNvCxnSpPr>
              <a:cxnSpLocks/>
              <a:stCxn id="19" idx="0"/>
              <a:endCxn id="10" idx="3"/>
            </p:cNvCxnSpPr>
            <p:nvPr/>
          </p:nvCxnSpPr>
          <p:spPr>
            <a:xfrm flipV="1">
              <a:off x="4073149" y="3657421"/>
              <a:ext cx="1320738" cy="475645"/>
            </a:xfrm>
            <a:prstGeom prst="straightConnector1">
              <a:avLst/>
            </a:prstGeom>
            <a:ln w="317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45272DA6-DDB1-2E44-C905-080EDC7F106F}"/>
                </a:ext>
              </a:extLst>
            </p:cNvPr>
            <p:cNvCxnSpPr>
              <a:cxnSpLocks/>
              <a:stCxn id="10" idx="7"/>
              <a:endCxn id="21" idx="2"/>
            </p:cNvCxnSpPr>
            <p:nvPr/>
          </p:nvCxnSpPr>
          <p:spPr>
            <a:xfrm flipV="1">
              <a:off x="6966544" y="2040302"/>
              <a:ext cx="1127355" cy="505198"/>
            </a:xfrm>
            <a:prstGeom prst="straightConnector1">
              <a:avLst/>
            </a:prstGeom>
            <a:ln w="317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AD2915E2-C23D-2C44-5A08-5B1A9BCF68DE}"/>
                </a:ext>
              </a:extLst>
            </p:cNvPr>
            <p:cNvCxnSpPr>
              <a:cxnSpLocks/>
              <a:stCxn id="10" idx="5"/>
            </p:cNvCxnSpPr>
            <p:nvPr/>
          </p:nvCxnSpPr>
          <p:spPr>
            <a:xfrm>
              <a:off x="6966544" y="3657421"/>
              <a:ext cx="1185849" cy="475645"/>
            </a:xfrm>
            <a:prstGeom prst="straightConnector1">
              <a:avLst/>
            </a:prstGeom>
            <a:ln w="317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B29CBBF-13DD-6D74-25D7-43E555D2FF16}"/>
                </a:ext>
              </a:extLst>
            </p:cNvPr>
            <p:cNvSpPr txBox="1"/>
            <p:nvPr/>
          </p:nvSpPr>
          <p:spPr>
            <a:xfrm rot="5400000">
              <a:off x="8370248" y="2770638"/>
              <a:ext cx="54195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/>
                <a:t>…</a:t>
              </a:r>
            </a:p>
          </p:txBody>
        </p:sp>
      </p:grp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7EE4E69-4B01-E3A1-1724-69B562401B16}"/>
              </a:ext>
            </a:extLst>
          </p:cNvPr>
          <p:cNvCxnSpPr>
            <a:cxnSpLocks/>
          </p:cNvCxnSpPr>
          <p:nvPr/>
        </p:nvCxnSpPr>
        <p:spPr>
          <a:xfrm>
            <a:off x="816429" y="1851834"/>
            <a:ext cx="1404257" cy="0"/>
          </a:xfrm>
          <a:prstGeom prst="straightConnector1">
            <a:avLst/>
          </a:prstGeom>
          <a:ln w="317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or: Curved 38">
            <a:extLst>
              <a:ext uri="{FF2B5EF4-FFF2-40B4-BE49-F238E27FC236}">
                <a16:creationId xmlns:a16="http://schemas.microsoft.com/office/drawing/2014/main" id="{A87E86D0-B7E5-AA1F-AC3D-72121E891A69}"/>
              </a:ext>
            </a:extLst>
          </p:cNvPr>
          <p:cNvCxnSpPr>
            <a:cxnSpLocks/>
          </p:cNvCxnSpPr>
          <p:nvPr/>
        </p:nvCxnSpPr>
        <p:spPr>
          <a:xfrm rot="2700000">
            <a:off x="4267358" y="1691800"/>
            <a:ext cx="391886" cy="375558"/>
          </a:xfrm>
          <a:prstGeom prst="curvedConnector3">
            <a:avLst/>
          </a:prstGeom>
          <a:ln w="635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Google Shape;160;p26">
            <a:extLst>
              <a:ext uri="{FF2B5EF4-FFF2-40B4-BE49-F238E27FC236}">
                <a16:creationId xmlns:a16="http://schemas.microsoft.com/office/drawing/2014/main" id="{7E621CD7-C94D-2017-1DBD-C4D1E6B6B793}"/>
              </a:ext>
            </a:extLst>
          </p:cNvPr>
          <p:cNvSpPr txBox="1"/>
          <p:nvPr/>
        </p:nvSpPr>
        <p:spPr>
          <a:xfrm>
            <a:off x="3593351" y="1106974"/>
            <a:ext cx="1739899" cy="500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chemeClr val="accent6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Trio thread</a:t>
            </a:r>
            <a:endParaRPr sz="2800" dirty="0">
              <a:solidFill>
                <a:schemeClr val="accent6">
                  <a:lumMod val="7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8" name="Connector: Curved 40">
            <a:extLst>
              <a:ext uri="{FF2B5EF4-FFF2-40B4-BE49-F238E27FC236}">
                <a16:creationId xmlns:a16="http://schemas.microsoft.com/office/drawing/2014/main" id="{0113073E-5DC5-F0BC-9206-F4253216B718}"/>
              </a:ext>
            </a:extLst>
          </p:cNvPr>
          <p:cNvCxnSpPr>
            <a:cxnSpLocks/>
          </p:cNvCxnSpPr>
          <p:nvPr/>
        </p:nvCxnSpPr>
        <p:spPr>
          <a:xfrm rot="2700000">
            <a:off x="8558622" y="4301772"/>
            <a:ext cx="391886" cy="375558"/>
          </a:xfrm>
          <a:prstGeom prst="curvedConnector3">
            <a:avLst/>
          </a:prstGeom>
          <a:ln w="635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Google Shape;160;p26">
            <a:extLst>
              <a:ext uri="{FF2B5EF4-FFF2-40B4-BE49-F238E27FC236}">
                <a16:creationId xmlns:a16="http://schemas.microsoft.com/office/drawing/2014/main" id="{D6DE897A-FBFB-B256-2CD6-24B0B61323E1}"/>
              </a:ext>
            </a:extLst>
          </p:cNvPr>
          <p:cNvSpPr txBox="1"/>
          <p:nvPr/>
        </p:nvSpPr>
        <p:spPr>
          <a:xfrm>
            <a:off x="7884615" y="3716946"/>
            <a:ext cx="1739899" cy="500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chemeClr val="accent4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Trio thread</a:t>
            </a:r>
            <a:endParaRPr sz="2800" dirty="0">
              <a:solidFill>
                <a:schemeClr val="accent4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E40C70C3-2428-396B-88E0-51106A2B9DCB}"/>
              </a:ext>
            </a:extLst>
          </p:cNvPr>
          <p:cNvCxnSpPr>
            <a:cxnSpLocks/>
          </p:cNvCxnSpPr>
          <p:nvPr/>
        </p:nvCxnSpPr>
        <p:spPr>
          <a:xfrm>
            <a:off x="9949543" y="4435950"/>
            <a:ext cx="1404257" cy="0"/>
          </a:xfrm>
          <a:prstGeom prst="straightConnector1">
            <a:avLst/>
          </a:prstGeom>
          <a:ln w="317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itle 1">
            <a:extLst>
              <a:ext uri="{FF2B5EF4-FFF2-40B4-BE49-F238E27FC236}">
                <a16:creationId xmlns:a16="http://schemas.microsoft.com/office/drawing/2014/main" id="{DB335A7C-AC5D-4753-6CE6-FC3FCECAD55F}"/>
              </a:ext>
            </a:extLst>
          </p:cNvPr>
          <p:cNvSpPr txBox="1">
            <a:spLocks/>
          </p:cNvSpPr>
          <p:nvPr/>
        </p:nvSpPr>
        <p:spPr>
          <a:xfrm>
            <a:off x="142098" y="19345"/>
            <a:ext cx="1138364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Trio’s thread-based architecture</a:t>
            </a:r>
          </a:p>
        </p:txBody>
      </p:sp>
      <p:sp>
        <p:nvSpPr>
          <p:cNvPr id="32" name="Google Shape;160;p26">
            <a:extLst>
              <a:ext uri="{FF2B5EF4-FFF2-40B4-BE49-F238E27FC236}">
                <a16:creationId xmlns:a16="http://schemas.microsoft.com/office/drawing/2014/main" id="{31AFBCE0-FEBF-2654-4799-19B44BF5DB12}"/>
              </a:ext>
            </a:extLst>
          </p:cNvPr>
          <p:cNvSpPr txBox="1"/>
          <p:nvPr/>
        </p:nvSpPr>
        <p:spPr>
          <a:xfrm>
            <a:off x="3087268" y="5332646"/>
            <a:ext cx="6017458" cy="500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Trio-based programmable switch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1E2CD64-B775-C0F3-6CB7-957094BA1866}"/>
              </a:ext>
            </a:extLst>
          </p:cNvPr>
          <p:cNvSpPr/>
          <p:nvPr/>
        </p:nvSpPr>
        <p:spPr>
          <a:xfrm>
            <a:off x="356672" y="1656916"/>
            <a:ext cx="591969" cy="32451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Pkt</a:t>
            </a:r>
          </a:p>
        </p:txBody>
      </p:sp>
      <p:sp>
        <p:nvSpPr>
          <p:cNvPr id="35" name="Slide Number Placeholder 2">
            <a:extLst>
              <a:ext uri="{FF2B5EF4-FFF2-40B4-BE49-F238E27FC236}">
                <a16:creationId xmlns:a16="http://schemas.microsoft.com/office/drawing/2014/main" id="{CB75EF9A-7D5B-47D5-B857-4E5AA26F1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54A44620-EA89-42D9-96E3-7231E772306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770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2.22222E-6 L 0.27461 2.22222E-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2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461 2.22222E-6 L 0.61992 0.38889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66" y="19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1992 0.38889 L 0.87773 0.38171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91" y="-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7" grpId="1"/>
      <p:bldP spid="29" grpId="0"/>
      <p:bldP spid="29" grpId="1"/>
      <p:bldP spid="34" grpId="0" animBg="1"/>
      <p:bldP spid="34" grpId="1" animBg="1"/>
      <p:bldP spid="34" grpId="2" animBg="1"/>
      <p:bldP spid="34" grpId="3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Alternate Process 4">
            <a:extLst>
              <a:ext uri="{FF2B5EF4-FFF2-40B4-BE49-F238E27FC236}">
                <a16:creationId xmlns:a16="http://schemas.microsoft.com/office/drawing/2014/main" id="{F2F8FE30-3185-F768-662E-DABF7048B818}"/>
              </a:ext>
            </a:extLst>
          </p:cNvPr>
          <p:cNvSpPr/>
          <p:nvPr/>
        </p:nvSpPr>
        <p:spPr>
          <a:xfrm>
            <a:off x="2025921" y="1121488"/>
            <a:ext cx="8140158" cy="4119964"/>
          </a:xfrm>
          <a:prstGeom prst="flowChartAlternateProcess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2049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5281891-14A8-43E7-39F1-7F50705B9D2B}"/>
              </a:ext>
            </a:extLst>
          </p:cNvPr>
          <p:cNvGrpSpPr/>
          <p:nvPr/>
        </p:nvGrpSpPr>
        <p:grpSpPr>
          <a:xfrm>
            <a:off x="2186031" y="1566158"/>
            <a:ext cx="3840291" cy="554746"/>
            <a:chOff x="2186031" y="1496708"/>
            <a:chExt cx="3840291" cy="554746"/>
          </a:xfrm>
        </p:grpSpPr>
        <p:sp>
          <p:nvSpPr>
            <p:cNvPr id="6" name="Flowchart: Alternate Process 6">
              <a:extLst>
                <a:ext uri="{FF2B5EF4-FFF2-40B4-BE49-F238E27FC236}">
                  <a16:creationId xmlns:a16="http://schemas.microsoft.com/office/drawing/2014/main" id="{EC08D0FE-5B0C-44D2-38B1-B2A4D8590F35}"/>
                </a:ext>
              </a:extLst>
            </p:cNvPr>
            <p:cNvSpPr/>
            <p:nvPr/>
          </p:nvSpPr>
          <p:spPr>
            <a:xfrm>
              <a:off x="2186031" y="1496708"/>
              <a:ext cx="3812274" cy="554746"/>
            </a:xfrm>
            <a:prstGeom prst="flowChartAlternateProcess">
              <a:avLst/>
            </a:prstGeom>
            <a:solidFill>
              <a:srgbClr val="00FB92">
                <a:alpha val="12000"/>
              </a:srgbClr>
            </a:solidFill>
            <a:ln w="285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3200" dirty="0"/>
            </a:p>
          </p:txBody>
        </p:sp>
        <p:sp>
          <p:nvSpPr>
            <p:cNvPr id="7" name="TextBox 1440">
              <a:extLst>
                <a:ext uri="{FF2B5EF4-FFF2-40B4-BE49-F238E27FC236}">
                  <a16:creationId xmlns:a16="http://schemas.microsoft.com/office/drawing/2014/main" id="{9AF4F148-910A-62A3-97B9-38DC4F1D6F01}"/>
                </a:ext>
              </a:extLst>
            </p:cNvPr>
            <p:cNvSpPr txBox="1"/>
            <p:nvPr/>
          </p:nvSpPr>
          <p:spPr>
            <a:xfrm>
              <a:off x="2220588" y="1521635"/>
              <a:ext cx="38057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2400" dirty="0">
                  <a:solidFill>
                    <a:schemeClr val="bg1">
                      <a:lumMod val="65000"/>
                    </a:schemeClr>
                  </a:solidFill>
                </a:rPr>
                <a:t>Packet forwarding engine 1</a:t>
              </a:r>
              <a:endParaRPr lang="en-GB" sz="2400" baseline="-250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1699A9E4-4D80-3149-EA14-3017B26E84F4}"/>
              </a:ext>
            </a:extLst>
          </p:cNvPr>
          <p:cNvGrpSpPr/>
          <p:nvPr/>
        </p:nvGrpSpPr>
        <p:grpSpPr>
          <a:xfrm>
            <a:off x="6172670" y="1555006"/>
            <a:ext cx="3870696" cy="554746"/>
            <a:chOff x="6172670" y="1516036"/>
            <a:chExt cx="3870696" cy="554746"/>
          </a:xfrm>
        </p:grpSpPr>
        <p:sp>
          <p:nvSpPr>
            <p:cNvPr id="9" name="Flowchart: Alternate Process 9">
              <a:extLst>
                <a:ext uri="{FF2B5EF4-FFF2-40B4-BE49-F238E27FC236}">
                  <a16:creationId xmlns:a16="http://schemas.microsoft.com/office/drawing/2014/main" id="{0F65E343-FE2C-1E3B-45E0-E7A980BB0E47}"/>
                </a:ext>
              </a:extLst>
            </p:cNvPr>
            <p:cNvSpPr/>
            <p:nvPr/>
          </p:nvSpPr>
          <p:spPr>
            <a:xfrm>
              <a:off x="6172670" y="1516036"/>
              <a:ext cx="3842457" cy="554746"/>
            </a:xfrm>
            <a:prstGeom prst="flowChartAlternateProcess">
              <a:avLst/>
            </a:prstGeom>
            <a:solidFill>
              <a:srgbClr val="00FB92">
                <a:alpha val="12000"/>
              </a:srgbClr>
            </a:solidFill>
            <a:ln w="285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3200" dirty="0"/>
            </a:p>
          </p:txBody>
        </p:sp>
        <p:sp>
          <p:nvSpPr>
            <p:cNvPr id="10" name="TextBox 1440">
              <a:extLst>
                <a:ext uri="{FF2B5EF4-FFF2-40B4-BE49-F238E27FC236}">
                  <a16:creationId xmlns:a16="http://schemas.microsoft.com/office/drawing/2014/main" id="{972C0C60-7447-91F5-E8ED-6C1B81CDBC4F}"/>
                </a:ext>
              </a:extLst>
            </p:cNvPr>
            <p:cNvSpPr txBox="1"/>
            <p:nvPr/>
          </p:nvSpPr>
          <p:spPr>
            <a:xfrm>
              <a:off x="6207500" y="1540964"/>
              <a:ext cx="38358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2400" dirty="0">
                  <a:solidFill>
                    <a:schemeClr val="bg1">
                      <a:lumMod val="65000"/>
                    </a:schemeClr>
                  </a:solidFill>
                </a:rPr>
                <a:t>Packet forwarding engine 3</a:t>
              </a:r>
              <a:endParaRPr lang="en-GB" sz="2400" baseline="-250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CAD2854-66E1-E2C5-2D86-28EFD72C86D5}"/>
              </a:ext>
            </a:extLst>
          </p:cNvPr>
          <p:cNvGrpSpPr/>
          <p:nvPr/>
        </p:nvGrpSpPr>
        <p:grpSpPr>
          <a:xfrm>
            <a:off x="2182280" y="4202516"/>
            <a:ext cx="3809530" cy="554746"/>
            <a:chOff x="2182280" y="4133066"/>
            <a:chExt cx="3809530" cy="554746"/>
          </a:xfrm>
        </p:grpSpPr>
        <p:sp>
          <p:nvSpPr>
            <p:cNvPr id="12" name="Flowchart: Alternate Process 12">
              <a:extLst>
                <a:ext uri="{FF2B5EF4-FFF2-40B4-BE49-F238E27FC236}">
                  <a16:creationId xmlns:a16="http://schemas.microsoft.com/office/drawing/2014/main" id="{35B4FEFF-475D-8D38-2FEF-45504B4AA52C}"/>
                </a:ext>
              </a:extLst>
            </p:cNvPr>
            <p:cNvSpPr/>
            <p:nvPr/>
          </p:nvSpPr>
          <p:spPr>
            <a:xfrm>
              <a:off x="2182280" y="4133066"/>
              <a:ext cx="3781737" cy="554746"/>
            </a:xfrm>
            <a:prstGeom prst="flowChartAlternateProcess">
              <a:avLst/>
            </a:prstGeom>
            <a:solidFill>
              <a:srgbClr val="00FB92">
                <a:alpha val="12000"/>
              </a:srgbClr>
            </a:solidFill>
            <a:ln w="285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3200" dirty="0"/>
            </a:p>
          </p:txBody>
        </p:sp>
        <p:sp>
          <p:nvSpPr>
            <p:cNvPr id="13" name="TextBox 1440">
              <a:extLst>
                <a:ext uri="{FF2B5EF4-FFF2-40B4-BE49-F238E27FC236}">
                  <a16:creationId xmlns:a16="http://schemas.microsoft.com/office/drawing/2014/main" id="{D151CD6F-72AC-6BBC-3D42-5555B905ADE0}"/>
                </a:ext>
              </a:extLst>
            </p:cNvPr>
            <p:cNvSpPr txBox="1"/>
            <p:nvPr/>
          </p:nvSpPr>
          <p:spPr>
            <a:xfrm>
              <a:off x="2216560" y="4157993"/>
              <a:ext cx="37752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2400" dirty="0">
                  <a:solidFill>
                    <a:schemeClr val="bg1">
                      <a:lumMod val="65000"/>
                    </a:schemeClr>
                  </a:solidFill>
                </a:rPr>
                <a:t>Packet forwarding engine 2</a:t>
              </a:r>
              <a:endParaRPr lang="en-GB" sz="2400" baseline="-250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F107FA7-9E9E-51DC-5628-01C7396B2B4F}"/>
              </a:ext>
            </a:extLst>
          </p:cNvPr>
          <p:cNvGrpSpPr/>
          <p:nvPr/>
        </p:nvGrpSpPr>
        <p:grpSpPr>
          <a:xfrm>
            <a:off x="6190353" y="4202516"/>
            <a:ext cx="3809530" cy="554746"/>
            <a:chOff x="6172670" y="4109838"/>
            <a:chExt cx="3809530" cy="554746"/>
          </a:xfrm>
        </p:grpSpPr>
        <p:sp>
          <p:nvSpPr>
            <p:cNvPr id="15" name="Flowchart: Alternate Process 15">
              <a:extLst>
                <a:ext uri="{FF2B5EF4-FFF2-40B4-BE49-F238E27FC236}">
                  <a16:creationId xmlns:a16="http://schemas.microsoft.com/office/drawing/2014/main" id="{56D10269-5AE1-8758-0BED-37ACA579FF2D}"/>
                </a:ext>
              </a:extLst>
            </p:cNvPr>
            <p:cNvSpPr/>
            <p:nvPr/>
          </p:nvSpPr>
          <p:spPr>
            <a:xfrm>
              <a:off x="6172670" y="4109838"/>
              <a:ext cx="3781737" cy="554746"/>
            </a:xfrm>
            <a:prstGeom prst="flowChartAlternateProcess">
              <a:avLst/>
            </a:prstGeom>
            <a:solidFill>
              <a:srgbClr val="00FB92">
                <a:alpha val="12000"/>
              </a:srgbClr>
            </a:solidFill>
            <a:ln w="285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3200" dirty="0"/>
            </a:p>
          </p:txBody>
        </p:sp>
        <p:sp>
          <p:nvSpPr>
            <p:cNvPr id="16" name="TextBox 1440">
              <a:extLst>
                <a:ext uri="{FF2B5EF4-FFF2-40B4-BE49-F238E27FC236}">
                  <a16:creationId xmlns:a16="http://schemas.microsoft.com/office/drawing/2014/main" id="{66CF8C2E-0F98-AE04-888A-DFB458EC14B1}"/>
                </a:ext>
              </a:extLst>
            </p:cNvPr>
            <p:cNvSpPr txBox="1"/>
            <p:nvPr/>
          </p:nvSpPr>
          <p:spPr>
            <a:xfrm>
              <a:off x="6206950" y="4134766"/>
              <a:ext cx="37752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2400" dirty="0">
                  <a:solidFill>
                    <a:schemeClr val="bg1">
                      <a:lumMod val="65000"/>
                    </a:schemeClr>
                  </a:solidFill>
                </a:rPr>
                <a:t>Packet forwarding engine N</a:t>
              </a:r>
              <a:endParaRPr lang="en-GB" sz="2400" baseline="-250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794212EA-6E2F-CC61-6D90-43A0F6E85DCD}"/>
              </a:ext>
            </a:extLst>
          </p:cNvPr>
          <p:cNvSpPr/>
          <p:nvPr/>
        </p:nvSpPr>
        <p:spPr>
          <a:xfrm>
            <a:off x="5068179" y="2384663"/>
            <a:ext cx="2224073" cy="1572495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8" name="TextBox 1456">
            <a:extLst>
              <a:ext uri="{FF2B5EF4-FFF2-40B4-BE49-F238E27FC236}">
                <a16:creationId xmlns:a16="http://schemas.microsoft.com/office/drawing/2014/main" id="{228372D6-574B-9216-8AF3-F3AAB29AA0F3}"/>
              </a:ext>
            </a:extLst>
          </p:cNvPr>
          <p:cNvSpPr txBox="1"/>
          <p:nvPr/>
        </p:nvSpPr>
        <p:spPr>
          <a:xfrm>
            <a:off x="4965591" y="2810245"/>
            <a:ext cx="24292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dirty="0"/>
              <a:t>Interconnection Fabric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FE08CB4-758D-08A5-C0AE-B511F461FAEB}"/>
              </a:ext>
            </a:extLst>
          </p:cNvPr>
          <p:cNvCxnSpPr>
            <a:cxnSpLocks/>
            <a:stCxn id="6" idx="2"/>
            <a:endCxn id="17" idx="1"/>
          </p:cNvCxnSpPr>
          <p:nvPr/>
        </p:nvCxnSpPr>
        <p:spPr>
          <a:xfrm>
            <a:off x="4092168" y="2120904"/>
            <a:ext cx="1301719" cy="494046"/>
          </a:xfrm>
          <a:prstGeom prst="straightConnector1">
            <a:avLst/>
          </a:prstGeom>
          <a:ln w="317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1C8E6271-047C-A26F-1241-9396D926506D}"/>
              </a:ext>
            </a:extLst>
          </p:cNvPr>
          <p:cNvCxnSpPr>
            <a:cxnSpLocks/>
            <a:stCxn id="12" idx="0"/>
            <a:endCxn id="17" idx="3"/>
          </p:cNvCxnSpPr>
          <p:nvPr/>
        </p:nvCxnSpPr>
        <p:spPr>
          <a:xfrm flipV="1">
            <a:off x="4073149" y="3726871"/>
            <a:ext cx="1320738" cy="475645"/>
          </a:xfrm>
          <a:prstGeom prst="straightConnector1">
            <a:avLst/>
          </a:prstGeom>
          <a:ln w="317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8302E1A-5B9D-1721-AF2D-A806562B9686}"/>
              </a:ext>
            </a:extLst>
          </p:cNvPr>
          <p:cNvCxnSpPr>
            <a:cxnSpLocks/>
            <a:stCxn id="17" idx="7"/>
            <a:endCxn id="9" idx="2"/>
          </p:cNvCxnSpPr>
          <p:nvPr/>
        </p:nvCxnSpPr>
        <p:spPr>
          <a:xfrm flipV="1">
            <a:off x="6966544" y="2109752"/>
            <a:ext cx="1127355" cy="505198"/>
          </a:xfrm>
          <a:prstGeom prst="straightConnector1">
            <a:avLst/>
          </a:prstGeom>
          <a:ln w="317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22D29E5-091B-BD93-439D-5930A866720B}"/>
              </a:ext>
            </a:extLst>
          </p:cNvPr>
          <p:cNvCxnSpPr>
            <a:cxnSpLocks/>
            <a:stCxn id="17" idx="5"/>
          </p:cNvCxnSpPr>
          <p:nvPr/>
        </p:nvCxnSpPr>
        <p:spPr>
          <a:xfrm>
            <a:off x="6966544" y="3726871"/>
            <a:ext cx="1185849" cy="475645"/>
          </a:xfrm>
          <a:prstGeom prst="straightConnector1">
            <a:avLst/>
          </a:prstGeom>
          <a:ln w="317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08E6A4CC-ED54-6992-2578-F32FBAFD1262}"/>
              </a:ext>
            </a:extLst>
          </p:cNvPr>
          <p:cNvSpPr txBox="1"/>
          <p:nvPr/>
        </p:nvSpPr>
        <p:spPr>
          <a:xfrm rot="5400000">
            <a:off x="8370248" y="2840088"/>
            <a:ext cx="5419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…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8370AED7-FE29-06B7-8E34-D555F26F37DE}"/>
              </a:ext>
            </a:extLst>
          </p:cNvPr>
          <p:cNvSpPr txBox="1">
            <a:spLocks/>
          </p:cNvSpPr>
          <p:nvPr/>
        </p:nvSpPr>
        <p:spPr>
          <a:xfrm>
            <a:off x="142098" y="19345"/>
            <a:ext cx="1138364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Trio’s thread-based architecture</a:t>
            </a:r>
          </a:p>
        </p:txBody>
      </p:sp>
      <p:sp>
        <p:nvSpPr>
          <p:cNvPr id="25" name="Google Shape;160;p26">
            <a:extLst>
              <a:ext uri="{FF2B5EF4-FFF2-40B4-BE49-F238E27FC236}">
                <a16:creationId xmlns:a16="http://schemas.microsoft.com/office/drawing/2014/main" id="{600C3A81-218D-66F8-D2BD-F390ED9D71E7}"/>
              </a:ext>
            </a:extLst>
          </p:cNvPr>
          <p:cNvSpPr txBox="1"/>
          <p:nvPr/>
        </p:nvSpPr>
        <p:spPr>
          <a:xfrm>
            <a:off x="3087268" y="5332646"/>
            <a:ext cx="6017458" cy="500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Trio-based programmable switch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7869389-C83F-0EAD-F924-AADC7C63BC70}"/>
              </a:ext>
            </a:extLst>
          </p:cNvPr>
          <p:cNvSpPr/>
          <p:nvPr/>
        </p:nvSpPr>
        <p:spPr>
          <a:xfrm>
            <a:off x="2593208" y="1665576"/>
            <a:ext cx="591969" cy="32451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Pkt</a:t>
            </a:r>
          </a:p>
        </p:txBody>
      </p:sp>
      <p:cxnSp>
        <p:nvCxnSpPr>
          <p:cNvPr id="27" name="Connector: Curved 65">
            <a:extLst>
              <a:ext uri="{FF2B5EF4-FFF2-40B4-BE49-F238E27FC236}">
                <a16:creationId xmlns:a16="http://schemas.microsoft.com/office/drawing/2014/main" id="{78F9CF7D-14F3-749B-6ECA-7110F279C0D6}"/>
              </a:ext>
            </a:extLst>
          </p:cNvPr>
          <p:cNvCxnSpPr>
            <a:cxnSpLocks/>
          </p:cNvCxnSpPr>
          <p:nvPr/>
        </p:nvCxnSpPr>
        <p:spPr>
          <a:xfrm rot="2700000">
            <a:off x="3133770" y="1672550"/>
            <a:ext cx="391886" cy="375558"/>
          </a:xfrm>
          <a:prstGeom prst="curvedConnector3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5046935B-7702-858D-D590-EB76DB53A749}"/>
              </a:ext>
            </a:extLst>
          </p:cNvPr>
          <p:cNvSpPr/>
          <p:nvPr/>
        </p:nvSpPr>
        <p:spPr>
          <a:xfrm>
            <a:off x="3601046" y="1665576"/>
            <a:ext cx="591969" cy="3245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Pkt</a:t>
            </a:r>
          </a:p>
        </p:txBody>
      </p:sp>
      <p:cxnSp>
        <p:nvCxnSpPr>
          <p:cNvPr id="29" name="Connector: Curved 67">
            <a:extLst>
              <a:ext uri="{FF2B5EF4-FFF2-40B4-BE49-F238E27FC236}">
                <a16:creationId xmlns:a16="http://schemas.microsoft.com/office/drawing/2014/main" id="{2F2CBBB8-F67A-0F76-85BD-42E9687F2AFD}"/>
              </a:ext>
            </a:extLst>
          </p:cNvPr>
          <p:cNvCxnSpPr>
            <a:cxnSpLocks/>
          </p:cNvCxnSpPr>
          <p:nvPr/>
        </p:nvCxnSpPr>
        <p:spPr>
          <a:xfrm rot="2700000">
            <a:off x="4141608" y="1672550"/>
            <a:ext cx="391886" cy="375558"/>
          </a:xfrm>
          <a:prstGeom prst="curvedConnector3">
            <a:avLst/>
          </a:prstGeom>
          <a:ln w="635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DE63DB21-F953-505D-492C-1745F9317DC9}"/>
              </a:ext>
            </a:extLst>
          </p:cNvPr>
          <p:cNvSpPr/>
          <p:nvPr/>
        </p:nvSpPr>
        <p:spPr>
          <a:xfrm>
            <a:off x="4608884" y="1665576"/>
            <a:ext cx="591969" cy="32451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Pkt</a:t>
            </a:r>
          </a:p>
        </p:txBody>
      </p:sp>
      <p:cxnSp>
        <p:nvCxnSpPr>
          <p:cNvPr id="31" name="Connector: Curved 69">
            <a:extLst>
              <a:ext uri="{FF2B5EF4-FFF2-40B4-BE49-F238E27FC236}">
                <a16:creationId xmlns:a16="http://schemas.microsoft.com/office/drawing/2014/main" id="{A05428ED-95BB-F7FD-B2FC-958D4F26F6AE}"/>
              </a:ext>
            </a:extLst>
          </p:cNvPr>
          <p:cNvCxnSpPr>
            <a:cxnSpLocks/>
          </p:cNvCxnSpPr>
          <p:nvPr/>
        </p:nvCxnSpPr>
        <p:spPr>
          <a:xfrm rot="2700000">
            <a:off x="5149446" y="1672550"/>
            <a:ext cx="391886" cy="375558"/>
          </a:xfrm>
          <a:prstGeom prst="curvedConnector3">
            <a:avLst/>
          </a:prstGeom>
          <a:ln w="5715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DD5A0509-3F4A-75A9-252C-6ECDC11DEEBD}"/>
              </a:ext>
            </a:extLst>
          </p:cNvPr>
          <p:cNvSpPr/>
          <p:nvPr/>
        </p:nvSpPr>
        <p:spPr>
          <a:xfrm>
            <a:off x="3196141" y="4298614"/>
            <a:ext cx="591969" cy="32451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Pkt</a:t>
            </a:r>
          </a:p>
        </p:txBody>
      </p:sp>
      <p:cxnSp>
        <p:nvCxnSpPr>
          <p:cNvPr id="33" name="Connector: Curved 71">
            <a:extLst>
              <a:ext uri="{FF2B5EF4-FFF2-40B4-BE49-F238E27FC236}">
                <a16:creationId xmlns:a16="http://schemas.microsoft.com/office/drawing/2014/main" id="{5327C104-7EAB-89ED-722A-848B7A4F033E}"/>
              </a:ext>
            </a:extLst>
          </p:cNvPr>
          <p:cNvCxnSpPr>
            <a:cxnSpLocks/>
          </p:cNvCxnSpPr>
          <p:nvPr/>
        </p:nvCxnSpPr>
        <p:spPr>
          <a:xfrm rot="2700000">
            <a:off x="3736703" y="4305588"/>
            <a:ext cx="391886" cy="375558"/>
          </a:xfrm>
          <a:prstGeom prst="curvedConnector3">
            <a:avLst/>
          </a:prstGeom>
          <a:ln w="5715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83D0AC67-550B-2D82-9AF3-C4BEB8B52769}"/>
              </a:ext>
            </a:extLst>
          </p:cNvPr>
          <p:cNvSpPr/>
          <p:nvPr/>
        </p:nvSpPr>
        <p:spPr>
          <a:xfrm>
            <a:off x="4203979" y="4298614"/>
            <a:ext cx="591969" cy="3245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Pkt</a:t>
            </a:r>
          </a:p>
        </p:txBody>
      </p:sp>
      <p:cxnSp>
        <p:nvCxnSpPr>
          <p:cNvPr id="35" name="Connector: Curved 73">
            <a:extLst>
              <a:ext uri="{FF2B5EF4-FFF2-40B4-BE49-F238E27FC236}">
                <a16:creationId xmlns:a16="http://schemas.microsoft.com/office/drawing/2014/main" id="{D732CA74-39C8-CA03-673C-F82351E31D5C}"/>
              </a:ext>
            </a:extLst>
          </p:cNvPr>
          <p:cNvCxnSpPr>
            <a:cxnSpLocks/>
          </p:cNvCxnSpPr>
          <p:nvPr/>
        </p:nvCxnSpPr>
        <p:spPr>
          <a:xfrm rot="2700000">
            <a:off x="4744541" y="4305588"/>
            <a:ext cx="391886" cy="375558"/>
          </a:xfrm>
          <a:prstGeom prst="curvedConnector3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29271F81-DDD6-A80B-1D8F-7296EFDE53F2}"/>
              </a:ext>
            </a:extLst>
          </p:cNvPr>
          <p:cNvSpPr/>
          <p:nvPr/>
        </p:nvSpPr>
        <p:spPr>
          <a:xfrm>
            <a:off x="7309188" y="1665574"/>
            <a:ext cx="591969" cy="32451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Pkt</a:t>
            </a:r>
          </a:p>
        </p:txBody>
      </p:sp>
      <p:cxnSp>
        <p:nvCxnSpPr>
          <p:cNvPr id="37" name="Connector: Curved 75">
            <a:extLst>
              <a:ext uri="{FF2B5EF4-FFF2-40B4-BE49-F238E27FC236}">
                <a16:creationId xmlns:a16="http://schemas.microsoft.com/office/drawing/2014/main" id="{5FD70188-834F-D791-369E-33BD64FAFBA4}"/>
              </a:ext>
            </a:extLst>
          </p:cNvPr>
          <p:cNvCxnSpPr>
            <a:cxnSpLocks/>
          </p:cNvCxnSpPr>
          <p:nvPr/>
        </p:nvCxnSpPr>
        <p:spPr>
          <a:xfrm rot="2700000">
            <a:off x="7849750" y="1672548"/>
            <a:ext cx="391886" cy="375558"/>
          </a:xfrm>
          <a:prstGeom prst="curvedConnector3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79980658-5F13-82EE-579D-B618F7AA4CC7}"/>
              </a:ext>
            </a:extLst>
          </p:cNvPr>
          <p:cNvSpPr/>
          <p:nvPr/>
        </p:nvSpPr>
        <p:spPr>
          <a:xfrm>
            <a:off x="8317026" y="1665574"/>
            <a:ext cx="591969" cy="32451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Pkt</a:t>
            </a:r>
          </a:p>
        </p:txBody>
      </p:sp>
      <p:cxnSp>
        <p:nvCxnSpPr>
          <p:cNvPr id="39" name="Connector: Curved 77">
            <a:extLst>
              <a:ext uri="{FF2B5EF4-FFF2-40B4-BE49-F238E27FC236}">
                <a16:creationId xmlns:a16="http://schemas.microsoft.com/office/drawing/2014/main" id="{5F528F80-59FA-1894-D79E-E8DBE32877D7}"/>
              </a:ext>
            </a:extLst>
          </p:cNvPr>
          <p:cNvCxnSpPr>
            <a:cxnSpLocks/>
          </p:cNvCxnSpPr>
          <p:nvPr/>
        </p:nvCxnSpPr>
        <p:spPr>
          <a:xfrm rot="2700000">
            <a:off x="8857588" y="1672548"/>
            <a:ext cx="391886" cy="375558"/>
          </a:xfrm>
          <a:prstGeom prst="curvedConnector3">
            <a:avLst/>
          </a:prstGeom>
          <a:ln w="635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>
            <a:extLst>
              <a:ext uri="{FF2B5EF4-FFF2-40B4-BE49-F238E27FC236}">
                <a16:creationId xmlns:a16="http://schemas.microsoft.com/office/drawing/2014/main" id="{92CFCE75-22A6-0D18-1214-8B3579C99FAE}"/>
              </a:ext>
            </a:extLst>
          </p:cNvPr>
          <p:cNvSpPr/>
          <p:nvPr/>
        </p:nvSpPr>
        <p:spPr>
          <a:xfrm>
            <a:off x="6769498" y="4282764"/>
            <a:ext cx="591969" cy="32451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Pkt</a:t>
            </a:r>
          </a:p>
        </p:txBody>
      </p:sp>
      <p:cxnSp>
        <p:nvCxnSpPr>
          <p:cNvPr id="41" name="Connector: Curved 79">
            <a:extLst>
              <a:ext uri="{FF2B5EF4-FFF2-40B4-BE49-F238E27FC236}">
                <a16:creationId xmlns:a16="http://schemas.microsoft.com/office/drawing/2014/main" id="{977DE5BB-9546-D06D-14A2-594AF9B90A0D}"/>
              </a:ext>
            </a:extLst>
          </p:cNvPr>
          <p:cNvCxnSpPr>
            <a:cxnSpLocks/>
          </p:cNvCxnSpPr>
          <p:nvPr/>
        </p:nvCxnSpPr>
        <p:spPr>
          <a:xfrm rot="2700000">
            <a:off x="7310060" y="4289738"/>
            <a:ext cx="391886" cy="375558"/>
          </a:xfrm>
          <a:prstGeom prst="curvedConnector3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E7225EEC-B856-63BD-0F11-3BAB924C88B0}"/>
              </a:ext>
            </a:extLst>
          </p:cNvPr>
          <p:cNvSpPr/>
          <p:nvPr/>
        </p:nvSpPr>
        <p:spPr>
          <a:xfrm>
            <a:off x="7725057" y="4285877"/>
            <a:ext cx="591969" cy="32451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Pkt</a:t>
            </a:r>
          </a:p>
        </p:txBody>
      </p:sp>
      <p:cxnSp>
        <p:nvCxnSpPr>
          <p:cNvPr id="43" name="Connector: Curved 81">
            <a:extLst>
              <a:ext uri="{FF2B5EF4-FFF2-40B4-BE49-F238E27FC236}">
                <a16:creationId xmlns:a16="http://schemas.microsoft.com/office/drawing/2014/main" id="{D965A18C-2271-CB44-3ED8-3AC23C35BCD7}"/>
              </a:ext>
            </a:extLst>
          </p:cNvPr>
          <p:cNvCxnSpPr>
            <a:cxnSpLocks/>
          </p:cNvCxnSpPr>
          <p:nvPr/>
        </p:nvCxnSpPr>
        <p:spPr>
          <a:xfrm rot="2700000">
            <a:off x="8265619" y="4292851"/>
            <a:ext cx="391886" cy="375558"/>
          </a:xfrm>
          <a:prstGeom prst="curvedConnector3">
            <a:avLst/>
          </a:prstGeom>
          <a:ln w="635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id="{28280861-B366-0CD7-D2E2-B98919E5D4BF}"/>
              </a:ext>
            </a:extLst>
          </p:cNvPr>
          <p:cNvSpPr/>
          <p:nvPr/>
        </p:nvSpPr>
        <p:spPr>
          <a:xfrm>
            <a:off x="8680616" y="4282764"/>
            <a:ext cx="591969" cy="32451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Pkt</a:t>
            </a:r>
          </a:p>
        </p:txBody>
      </p:sp>
      <p:cxnSp>
        <p:nvCxnSpPr>
          <p:cNvPr id="45" name="Connector: Curved 83">
            <a:extLst>
              <a:ext uri="{FF2B5EF4-FFF2-40B4-BE49-F238E27FC236}">
                <a16:creationId xmlns:a16="http://schemas.microsoft.com/office/drawing/2014/main" id="{0DE30F35-4DB7-39BA-D397-8EE0AAF308D9}"/>
              </a:ext>
            </a:extLst>
          </p:cNvPr>
          <p:cNvCxnSpPr>
            <a:cxnSpLocks/>
          </p:cNvCxnSpPr>
          <p:nvPr/>
        </p:nvCxnSpPr>
        <p:spPr>
          <a:xfrm rot="2700000">
            <a:off x="9221178" y="4289738"/>
            <a:ext cx="391886" cy="375558"/>
          </a:xfrm>
          <a:prstGeom prst="curvedConnector3">
            <a:avLst/>
          </a:prstGeom>
          <a:ln w="635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618C2BA1-75CB-7009-8766-D94FF35CEC7E}"/>
              </a:ext>
            </a:extLst>
          </p:cNvPr>
          <p:cNvSpPr txBox="1"/>
          <p:nvPr/>
        </p:nvSpPr>
        <p:spPr>
          <a:xfrm>
            <a:off x="1289870" y="5922240"/>
            <a:ext cx="9760422" cy="578882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Trio gracefully handles non-homogeneous packet processing rates</a:t>
            </a:r>
          </a:p>
        </p:txBody>
      </p:sp>
      <p:sp>
        <p:nvSpPr>
          <p:cNvPr id="48" name="Slide Number Placeholder 2">
            <a:extLst>
              <a:ext uri="{FF2B5EF4-FFF2-40B4-BE49-F238E27FC236}">
                <a16:creationId xmlns:a16="http://schemas.microsoft.com/office/drawing/2014/main" id="{9105734C-98DE-42C6-4C8A-2FE133DA5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54A44620-EA89-42D9-96E3-7231E772306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669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FC29924-4EBB-EC5B-2E5F-AD7491AD70B2}"/>
              </a:ext>
            </a:extLst>
          </p:cNvPr>
          <p:cNvSpPr txBox="1">
            <a:spLocks/>
          </p:cNvSpPr>
          <p:nvPr/>
        </p:nvSpPr>
        <p:spPr>
          <a:xfrm>
            <a:off x="433045" y="180473"/>
            <a:ext cx="3513313" cy="1193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500">
                <a:solidFill>
                  <a:schemeClr val="accent1">
                    <a:lumMod val="75000"/>
                  </a:schemeClr>
                </a:solidFill>
                <a:latin typeface="+mn-lt"/>
              </a:rPr>
              <a:t>Talk outline</a:t>
            </a:r>
            <a:endParaRPr lang="en-US" sz="45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A1959CD7-2A25-CDC9-6DFD-2D21CE2BA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05220"/>
            <a:ext cx="2743200" cy="365125"/>
          </a:xfrm>
        </p:spPr>
        <p:txBody>
          <a:bodyPr/>
          <a:lstStyle/>
          <a:p>
            <a:fld id="{54A44620-EA89-42D9-96E3-7231E7723064}" type="slidenum">
              <a:rPr lang="en-US" smtClean="0"/>
              <a:t>14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B2C9260-7034-9F9F-AE29-67FE7B51C892}"/>
              </a:ext>
            </a:extLst>
          </p:cNvPr>
          <p:cNvSpPr/>
          <p:nvPr/>
        </p:nvSpPr>
        <p:spPr>
          <a:xfrm>
            <a:off x="433045" y="1459412"/>
            <a:ext cx="11565738" cy="1697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  <a:cs typeface="Segoe UI Light" panose="020B0502040204020203" pitchFamily="34" charset="0"/>
              </a:rPr>
              <a:t>Overview of Juniper Networks’ chipset</a:t>
            </a: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Segoe UI Light" panose="020B0502040204020203" pitchFamily="34" charset="0"/>
              </a:rPr>
              <a:t>Trio-ML: our proposed in-network</a:t>
            </a:r>
            <a:r>
              <a:rPr kumimoji="0" lang="en-US" sz="240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cs typeface="Segoe UI Light" panose="020B0502040204020203" pitchFamily="34" charset="0"/>
              </a:rPr>
              <a:t> straggler mitigation for distributed ML training</a:t>
            </a: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baseline="0" dirty="0">
                <a:solidFill>
                  <a:schemeClr val="bg1">
                    <a:lumMod val="85000"/>
                  </a:schemeClr>
                </a:solidFill>
                <a:cs typeface="Segoe UI Light" panose="020B0502040204020203" pitchFamily="34" charset="0"/>
              </a:rPr>
              <a:t>Evaluations</a:t>
            </a:r>
          </a:p>
        </p:txBody>
      </p:sp>
    </p:spTree>
    <p:extLst>
      <p:ext uri="{BB962C8B-B14F-4D97-AF65-F5344CB8AC3E}">
        <p14:creationId xmlns:p14="http://schemas.microsoft.com/office/powerpoint/2010/main" val="41548745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5AB1137-23DA-AF03-C2AD-2BA0B0E477AF}"/>
              </a:ext>
            </a:extLst>
          </p:cNvPr>
          <p:cNvSpPr txBox="1">
            <a:spLocks/>
          </p:cNvSpPr>
          <p:nvPr/>
        </p:nvSpPr>
        <p:spPr>
          <a:xfrm>
            <a:off x="142098" y="19345"/>
            <a:ext cx="1138364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Challenges for efficient in-network straggler mitigation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300FBF8-32CB-1BD8-A0A7-B710428087A9}"/>
              </a:ext>
            </a:extLst>
          </p:cNvPr>
          <p:cNvSpPr/>
          <p:nvPr/>
        </p:nvSpPr>
        <p:spPr>
          <a:xfrm>
            <a:off x="279704" y="977033"/>
            <a:ext cx="106405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700" dirty="0">
                <a:cs typeface="Segoe UI Light" panose="020B0502040204020203" pitchFamily="34" charset="0"/>
              </a:rPr>
              <a:t>In-network straggler detection: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n-US" sz="2700" dirty="0">
                <a:cs typeface="Segoe UI Light" panose="020B0502040204020203" pitchFamily="34" charset="0"/>
              </a:rPr>
              <a:t>Enable the switch to efficiently detect straggler events</a:t>
            </a:r>
            <a:endParaRPr kumimoji="0" lang="en-US" sz="2700" u="none" strike="noStrike" kern="1200" cap="none" spc="0" normalizeH="0" noProof="0" dirty="0">
              <a:ln>
                <a:noFill/>
              </a:ln>
              <a:effectLst/>
              <a:uLnTx/>
              <a:uFillTx/>
              <a:cs typeface="Segoe UI Light" panose="020B0502040204020203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9A4A5E4-7064-1483-27C9-1054BAB841D3}"/>
              </a:ext>
            </a:extLst>
          </p:cNvPr>
          <p:cNvSpPr/>
          <p:nvPr/>
        </p:nvSpPr>
        <p:spPr>
          <a:xfrm>
            <a:off x="279704" y="2194894"/>
            <a:ext cx="11834776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700" dirty="0">
              <a:cs typeface="Segoe UI Light" panose="020B0502040204020203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700" dirty="0">
                <a:cs typeface="Segoe UI Light" panose="020B0502040204020203" pitchFamily="34" charset="0"/>
              </a:rPr>
              <a:t>In-network straggler recovery: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kumimoji="0" lang="en-US" sz="270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cs typeface="Segoe UI Light" panose="020B0502040204020203" pitchFamily="34" charset="0"/>
              </a:rPr>
              <a:t>Enable the switch to gracefully serve the job without waiting for stragglers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0040F3D-EBA7-6769-9CEF-422EE950A200}"/>
              </a:ext>
            </a:extLst>
          </p:cNvPr>
          <p:cNvSpPr/>
          <p:nvPr/>
        </p:nvSpPr>
        <p:spPr>
          <a:xfrm>
            <a:off x="718238" y="1883054"/>
            <a:ext cx="1139624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700" u="none" strike="noStrike" kern="1200" cap="none" spc="0" normalizeH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cs typeface="Segoe UI Light" panose="020B0502040204020203" pitchFamily="34" charset="0"/>
              </a:rPr>
              <a:t>Requires timer-based operations based on user-defined straggler timeout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CF88057-A71C-A4C5-B473-3A04B55F8EC3}"/>
              </a:ext>
            </a:extLst>
          </p:cNvPr>
          <p:cNvSpPr/>
          <p:nvPr/>
        </p:nvSpPr>
        <p:spPr>
          <a:xfrm>
            <a:off x="718237" y="3512245"/>
            <a:ext cx="1139624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700" dirty="0">
                <a:solidFill>
                  <a:schemeClr val="accent6">
                    <a:lumMod val="75000"/>
                  </a:schemeClr>
                </a:solidFill>
                <a:cs typeface="Segoe UI Light" panose="020B0502040204020203" pitchFamily="34" charset="0"/>
              </a:rPr>
              <a:t>Requires a light-weight mechanism in the switch to proceed the computation</a:t>
            </a:r>
            <a:endParaRPr kumimoji="0" lang="en-US" sz="2700" u="none" strike="noStrike" kern="1200" cap="none" spc="0" normalizeH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cs typeface="Segoe UI Light" panose="020B0502040204020203" pitchFamily="34" charset="0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7753B4DA-B19C-1A29-2A0B-23BD6F2CB8F4}"/>
              </a:ext>
            </a:extLst>
          </p:cNvPr>
          <p:cNvSpPr/>
          <p:nvPr/>
        </p:nvSpPr>
        <p:spPr>
          <a:xfrm>
            <a:off x="199570" y="4496712"/>
            <a:ext cx="11834776" cy="709558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Our system, Trio-ML, addresses both challenges using Trio’s threads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2EB9F84C-6CA5-F7C4-358E-618C3386D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54A44620-EA89-42D9-96E3-7231E772306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290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5AB1137-23DA-AF03-C2AD-2BA0B0E477AF}"/>
              </a:ext>
            </a:extLst>
          </p:cNvPr>
          <p:cNvSpPr txBox="1">
            <a:spLocks/>
          </p:cNvSpPr>
          <p:nvPr/>
        </p:nvSpPr>
        <p:spPr>
          <a:xfrm>
            <a:off x="142098" y="19345"/>
            <a:ext cx="1138364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Challenges for efficient in-network straggler mitigation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300FBF8-32CB-1BD8-A0A7-B710428087A9}"/>
              </a:ext>
            </a:extLst>
          </p:cNvPr>
          <p:cNvSpPr/>
          <p:nvPr/>
        </p:nvSpPr>
        <p:spPr>
          <a:xfrm>
            <a:off x="279704" y="977033"/>
            <a:ext cx="106405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700" dirty="0">
                <a:cs typeface="Segoe UI Light" panose="020B0502040204020203" pitchFamily="34" charset="0"/>
              </a:rPr>
              <a:t>In-network straggler detection: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n-US" sz="2700" dirty="0">
                <a:cs typeface="Segoe UI Light" panose="020B0502040204020203" pitchFamily="34" charset="0"/>
              </a:rPr>
              <a:t>Enable the switch to efficiently detect straggler events</a:t>
            </a:r>
            <a:endParaRPr kumimoji="0" lang="en-US" sz="2700" u="none" strike="noStrike" kern="1200" cap="none" spc="0" normalizeH="0" noProof="0" dirty="0">
              <a:ln>
                <a:noFill/>
              </a:ln>
              <a:effectLst/>
              <a:uLnTx/>
              <a:uFillTx/>
              <a:cs typeface="Segoe UI Light" panose="020B0502040204020203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9A4A5E4-7064-1483-27C9-1054BAB841D3}"/>
              </a:ext>
            </a:extLst>
          </p:cNvPr>
          <p:cNvSpPr/>
          <p:nvPr/>
        </p:nvSpPr>
        <p:spPr>
          <a:xfrm>
            <a:off x="279704" y="2194894"/>
            <a:ext cx="11834776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700" dirty="0">
              <a:solidFill>
                <a:schemeClr val="bg1">
                  <a:lumMod val="85000"/>
                </a:schemeClr>
              </a:solidFill>
              <a:cs typeface="Segoe UI Light" panose="020B0502040204020203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700" dirty="0">
                <a:solidFill>
                  <a:schemeClr val="bg1">
                    <a:lumMod val="85000"/>
                  </a:schemeClr>
                </a:solidFill>
                <a:cs typeface="Segoe UI Light" panose="020B0502040204020203" pitchFamily="34" charset="0"/>
              </a:rPr>
              <a:t>In-network straggler recovery: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kumimoji="0" lang="en-US" sz="2700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cs typeface="Segoe UI Light" panose="020B0502040204020203" pitchFamily="34" charset="0"/>
              </a:rPr>
              <a:t>Enable the switch to gracefully serve the job without waiting for stragglers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0040F3D-EBA7-6769-9CEF-422EE950A200}"/>
              </a:ext>
            </a:extLst>
          </p:cNvPr>
          <p:cNvSpPr/>
          <p:nvPr/>
        </p:nvSpPr>
        <p:spPr>
          <a:xfrm>
            <a:off x="718238" y="1883054"/>
            <a:ext cx="1139624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700" u="none" strike="noStrike" kern="1200" cap="none" spc="0" normalizeH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cs typeface="Segoe UI Light" panose="020B0502040204020203" pitchFamily="34" charset="0"/>
              </a:rPr>
              <a:t>Requires timer-based operations based on user-defined straggler timeout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CF88057-A71C-A4C5-B473-3A04B55F8EC3}"/>
              </a:ext>
            </a:extLst>
          </p:cNvPr>
          <p:cNvSpPr/>
          <p:nvPr/>
        </p:nvSpPr>
        <p:spPr>
          <a:xfrm>
            <a:off x="718237" y="3512245"/>
            <a:ext cx="1139624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700" dirty="0">
                <a:solidFill>
                  <a:schemeClr val="bg1">
                    <a:lumMod val="85000"/>
                  </a:schemeClr>
                </a:solidFill>
                <a:cs typeface="Segoe UI Light" panose="020B0502040204020203" pitchFamily="34" charset="0"/>
              </a:rPr>
              <a:t>Requires a light-weight mechanism in the switch to proceed the computation</a:t>
            </a:r>
            <a:endParaRPr kumimoji="0" lang="en-US" sz="2700" u="none" strike="noStrike" kern="1200" cap="none" spc="0" normalizeH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cs typeface="Segoe UI Light" panose="020B0502040204020203" pitchFamily="34" charset="0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7753B4DA-B19C-1A29-2A0B-23BD6F2CB8F4}"/>
              </a:ext>
            </a:extLst>
          </p:cNvPr>
          <p:cNvSpPr/>
          <p:nvPr/>
        </p:nvSpPr>
        <p:spPr>
          <a:xfrm>
            <a:off x="199570" y="4496712"/>
            <a:ext cx="11834776" cy="709558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Our system, Trio-ML, addresses both challenges using Trio’s threads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2EB9F84C-6CA5-F7C4-358E-618C3386D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54A44620-EA89-42D9-96E3-7231E772306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5488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BE4AA27-AE56-950B-6867-3A973B192F61}"/>
              </a:ext>
            </a:extLst>
          </p:cNvPr>
          <p:cNvSpPr txBox="1">
            <a:spLocks/>
          </p:cNvSpPr>
          <p:nvPr/>
        </p:nvSpPr>
        <p:spPr>
          <a:xfrm>
            <a:off x="142098" y="19345"/>
            <a:ext cx="1138364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Trio-ML gradient record</a:t>
            </a:r>
          </a:p>
        </p:txBody>
      </p:sp>
      <p:pic>
        <p:nvPicPr>
          <p:cNvPr id="5" name="Google Shape;97;p19">
            <a:extLst>
              <a:ext uri="{FF2B5EF4-FFF2-40B4-BE49-F238E27FC236}">
                <a16:creationId xmlns:a16="http://schemas.microsoft.com/office/drawing/2014/main" id="{886CC018-CE0A-B0C0-EC07-9DAD38BD1D56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719381" y="4114673"/>
            <a:ext cx="3257853" cy="73498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8" descr="See the source image">
            <a:extLst>
              <a:ext uri="{FF2B5EF4-FFF2-40B4-BE49-F238E27FC236}">
                <a16:creationId xmlns:a16="http://schemas.microsoft.com/office/drawing/2014/main" id="{05E9ED51-35A5-52E5-931E-C158DE1638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011"/>
          <a:stretch/>
        </p:blipFill>
        <p:spPr bwMode="auto">
          <a:xfrm>
            <a:off x="1107950" y="5395222"/>
            <a:ext cx="2145859" cy="750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FCA69F2-7D3E-1DC5-E7C8-2973B84E7F4F}"/>
              </a:ext>
            </a:extLst>
          </p:cNvPr>
          <p:cNvSpPr txBox="1"/>
          <p:nvPr/>
        </p:nvSpPr>
        <p:spPr>
          <a:xfrm>
            <a:off x="1503990" y="6074938"/>
            <a:ext cx="1155084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200" dirty="0"/>
              <a:t>Server 1</a:t>
            </a:r>
          </a:p>
        </p:txBody>
      </p:sp>
      <p:pic>
        <p:nvPicPr>
          <p:cNvPr id="8" name="Picture 8" descr="See the source image">
            <a:extLst>
              <a:ext uri="{FF2B5EF4-FFF2-40B4-BE49-F238E27FC236}">
                <a16:creationId xmlns:a16="http://schemas.microsoft.com/office/drawing/2014/main" id="{6CD7DB30-0580-CAE9-AE02-F15D96E0AC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011"/>
          <a:stretch/>
        </p:blipFill>
        <p:spPr bwMode="auto">
          <a:xfrm>
            <a:off x="3822229" y="5396341"/>
            <a:ext cx="2145859" cy="750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See the source image">
            <a:extLst>
              <a:ext uri="{FF2B5EF4-FFF2-40B4-BE49-F238E27FC236}">
                <a16:creationId xmlns:a16="http://schemas.microsoft.com/office/drawing/2014/main" id="{28350B7F-7B25-EEB1-95B2-2BF43C0600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011"/>
          <a:stretch/>
        </p:blipFill>
        <p:spPr bwMode="auto">
          <a:xfrm>
            <a:off x="6861280" y="5395222"/>
            <a:ext cx="2145860" cy="750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See the source image">
            <a:extLst>
              <a:ext uri="{FF2B5EF4-FFF2-40B4-BE49-F238E27FC236}">
                <a16:creationId xmlns:a16="http://schemas.microsoft.com/office/drawing/2014/main" id="{4F317355-0357-6B9A-B5F9-3DD750607B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011"/>
          <a:stretch/>
        </p:blipFill>
        <p:spPr bwMode="auto">
          <a:xfrm>
            <a:off x="9705031" y="5349002"/>
            <a:ext cx="2145860" cy="750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Google Shape;98;p19">
            <a:extLst>
              <a:ext uri="{FF2B5EF4-FFF2-40B4-BE49-F238E27FC236}">
                <a16:creationId xmlns:a16="http://schemas.microsoft.com/office/drawing/2014/main" id="{E6B70F16-3525-C0CE-61BA-7045656EEFEE}"/>
              </a:ext>
            </a:extLst>
          </p:cNvPr>
          <p:cNvCxnSpPr>
            <a:cxnSpLocks/>
          </p:cNvCxnSpPr>
          <p:nvPr/>
        </p:nvCxnSpPr>
        <p:spPr>
          <a:xfrm flipV="1">
            <a:off x="2118386" y="4866111"/>
            <a:ext cx="4154647" cy="670411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" name="Google Shape;98;p19">
            <a:extLst>
              <a:ext uri="{FF2B5EF4-FFF2-40B4-BE49-F238E27FC236}">
                <a16:creationId xmlns:a16="http://schemas.microsoft.com/office/drawing/2014/main" id="{A6772D7F-B9FC-8046-EE7A-BA7356FB3EEE}"/>
              </a:ext>
            </a:extLst>
          </p:cNvPr>
          <p:cNvCxnSpPr>
            <a:cxnSpLocks/>
          </p:cNvCxnSpPr>
          <p:nvPr/>
        </p:nvCxnSpPr>
        <p:spPr>
          <a:xfrm flipV="1">
            <a:off x="4803625" y="4866111"/>
            <a:ext cx="1469408" cy="65369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3" name="Google Shape;98;p19">
            <a:extLst>
              <a:ext uri="{FF2B5EF4-FFF2-40B4-BE49-F238E27FC236}">
                <a16:creationId xmlns:a16="http://schemas.microsoft.com/office/drawing/2014/main" id="{08EDCED1-F93F-04A7-63CD-5659C2386276}"/>
              </a:ext>
            </a:extLst>
          </p:cNvPr>
          <p:cNvCxnSpPr>
            <a:cxnSpLocks/>
          </p:cNvCxnSpPr>
          <p:nvPr/>
        </p:nvCxnSpPr>
        <p:spPr>
          <a:xfrm flipH="1" flipV="1">
            <a:off x="6273033" y="4866111"/>
            <a:ext cx="1583865" cy="65369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" name="Google Shape;98;p19">
            <a:extLst>
              <a:ext uri="{FF2B5EF4-FFF2-40B4-BE49-F238E27FC236}">
                <a16:creationId xmlns:a16="http://schemas.microsoft.com/office/drawing/2014/main" id="{698D76D6-266C-4FF3-68B1-A80976C4873A}"/>
              </a:ext>
            </a:extLst>
          </p:cNvPr>
          <p:cNvCxnSpPr>
            <a:cxnSpLocks/>
          </p:cNvCxnSpPr>
          <p:nvPr/>
        </p:nvCxnSpPr>
        <p:spPr>
          <a:xfrm flipH="1" flipV="1">
            <a:off x="6273033" y="4866111"/>
            <a:ext cx="4504928" cy="670411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8724C369-0647-21A4-856E-E2E2DCB69D91}"/>
              </a:ext>
            </a:extLst>
          </p:cNvPr>
          <p:cNvSpPr/>
          <p:nvPr/>
        </p:nvSpPr>
        <p:spPr>
          <a:xfrm>
            <a:off x="1230425" y="5097696"/>
            <a:ext cx="1707814" cy="37589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Gradients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C0BD218-C913-C2F2-D88A-48584F83F126}"/>
              </a:ext>
            </a:extLst>
          </p:cNvPr>
          <p:cNvSpPr/>
          <p:nvPr/>
        </p:nvSpPr>
        <p:spPr>
          <a:xfrm>
            <a:off x="4034895" y="5097696"/>
            <a:ext cx="1707814" cy="37589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Gradients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0A9F61C-393A-502B-75AD-F35BE3E4F994}"/>
              </a:ext>
            </a:extLst>
          </p:cNvPr>
          <p:cNvSpPr/>
          <p:nvPr/>
        </p:nvSpPr>
        <p:spPr>
          <a:xfrm>
            <a:off x="6825990" y="5109973"/>
            <a:ext cx="1707814" cy="37589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Gradients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DC2A057-D23C-648D-291F-3E7D37690100}"/>
              </a:ext>
            </a:extLst>
          </p:cNvPr>
          <p:cNvSpPr/>
          <p:nvPr/>
        </p:nvSpPr>
        <p:spPr>
          <a:xfrm>
            <a:off x="9823020" y="5078987"/>
            <a:ext cx="1707814" cy="37589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Gradients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610716D-DE87-10AA-F564-408B2632EEEE}"/>
              </a:ext>
            </a:extLst>
          </p:cNvPr>
          <p:cNvSpPr/>
          <p:nvPr/>
        </p:nvSpPr>
        <p:spPr>
          <a:xfrm>
            <a:off x="281602" y="1019132"/>
            <a:ext cx="1162878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  <a:defRPr/>
            </a:pPr>
            <a:r>
              <a:rPr kumimoji="0" lang="en-US" sz="260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cs typeface="Segoe UI Light" panose="020B0502040204020203" pitchFamily="34" charset="0"/>
              </a:rPr>
              <a:t>Trio-ML creates a </a:t>
            </a:r>
            <a:r>
              <a:rPr lang="en-US" sz="2600" dirty="0">
                <a:cs typeface="Segoe UI Light" panose="020B0502040204020203" pitchFamily="34" charset="0"/>
              </a:rPr>
              <a:t>new gradient record when it receives a new packet from server</a:t>
            </a:r>
            <a:endParaRPr kumimoji="0" lang="en-US" sz="2600" u="none" strike="noStrike" kern="1200" cap="none" spc="0" normalizeH="0" noProof="0" dirty="0">
              <a:ln>
                <a:noFill/>
              </a:ln>
              <a:effectLst/>
              <a:uLnTx/>
              <a:uFillTx/>
              <a:cs typeface="Segoe UI Light" panose="020B0502040204020203" pitchFamily="34" charset="0"/>
            </a:endParaRP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B8E92A75-08B0-0B3A-A75F-A19DF89ED21D}"/>
              </a:ext>
            </a:extLst>
          </p:cNvPr>
          <p:cNvSpPr/>
          <p:nvPr/>
        </p:nvSpPr>
        <p:spPr>
          <a:xfrm>
            <a:off x="412955" y="1544838"/>
            <a:ext cx="11339039" cy="248819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FB0B5F4E-E5C2-5397-3975-5338DA7B6EAC}"/>
              </a:ext>
            </a:extLst>
          </p:cNvPr>
          <p:cNvSpPr/>
          <p:nvPr/>
        </p:nvSpPr>
        <p:spPr>
          <a:xfrm>
            <a:off x="4237790" y="2035192"/>
            <a:ext cx="4114612" cy="190229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Gradient record</a:t>
            </a:r>
          </a:p>
          <a:p>
            <a:pPr algn="ctr"/>
            <a:r>
              <a:rPr lang="en-US" sz="2000" dirty="0"/>
              <a:t>Record ID: 1</a:t>
            </a:r>
          </a:p>
          <a:p>
            <a:pPr algn="ctr"/>
            <a:r>
              <a:rPr lang="en-US" sz="2000" dirty="0"/>
              <a:t>Job ID: Job</a:t>
            </a:r>
            <a:r>
              <a:rPr lang="en-US" sz="2000" baseline="-25000" dirty="0"/>
              <a:t>1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List of servers: [S1, S2, S3, S4] 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Received gradients: [S1, --, --, --]</a:t>
            </a:r>
          </a:p>
          <a:p>
            <a:pPr algn="ctr"/>
            <a:endParaRPr lang="en-US" sz="24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5E7B112-26F0-2412-E88F-7DD4707DEB17}"/>
              </a:ext>
            </a:extLst>
          </p:cNvPr>
          <p:cNvSpPr txBox="1"/>
          <p:nvPr/>
        </p:nvSpPr>
        <p:spPr>
          <a:xfrm>
            <a:off x="4265155" y="6072027"/>
            <a:ext cx="1155084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200" dirty="0"/>
              <a:t>Server 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8BC348D-C56C-0123-A3B1-FCA993F3675D}"/>
              </a:ext>
            </a:extLst>
          </p:cNvPr>
          <p:cNvSpPr txBox="1"/>
          <p:nvPr/>
        </p:nvSpPr>
        <p:spPr>
          <a:xfrm>
            <a:off x="7279356" y="6065633"/>
            <a:ext cx="1155084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200" dirty="0"/>
              <a:t>Server 3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AC31EED-2513-0289-BFF3-E2C662472CC8}"/>
              </a:ext>
            </a:extLst>
          </p:cNvPr>
          <p:cNvSpPr txBox="1"/>
          <p:nvPr/>
        </p:nvSpPr>
        <p:spPr>
          <a:xfrm>
            <a:off x="10169688" y="6020516"/>
            <a:ext cx="1155084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200" dirty="0"/>
              <a:t>Server 4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C36CE9D-855E-8475-1378-42BA3A3CEAE2}"/>
              </a:ext>
            </a:extLst>
          </p:cNvPr>
          <p:cNvSpPr txBox="1"/>
          <p:nvPr/>
        </p:nvSpPr>
        <p:spPr>
          <a:xfrm>
            <a:off x="5251850" y="3988136"/>
            <a:ext cx="216388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Trio-based switch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EC56481-2159-C2B1-B125-F6571F24B50B}"/>
              </a:ext>
            </a:extLst>
          </p:cNvPr>
          <p:cNvSpPr txBox="1"/>
          <p:nvPr/>
        </p:nvSpPr>
        <p:spPr>
          <a:xfrm>
            <a:off x="3822229" y="1557004"/>
            <a:ext cx="529771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/>
              <a:t>Trio-based switch memory</a:t>
            </a:r>
          </a:p>
        </p:txBody>
      </p:sp>
      <p:sp>
        <p:nvSpPr>
          <p:cNvPr id="27" name="Slide Number Placeholder 2">
            <a:extLst>
              <a:ext uri="{FF2B5EF4-FFF2-40B4-BE49-F238E27FC236}">
                <a16:creationId xmlns:a16="http://schemas.microsoft.com/office/drawing/2014/main" id="{9DFCEFDB-681E-A31E-ED6F-EB67BE30C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54A44620-EA89-42D9-96E3-7231E7723064}" type="slidenum">
              <a:rPr lang="en-US" smtClean="0"/>
              <a:t>17</a:t>
            </a:fld>
            <a:endParaRPr lang="en-US"/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92A82891-E5D8-A2B7-8632-8E574367C1F7}"/>
              </a:ext>
            </a:extLst>
          </p:cNvPr>
          <p:cNvSpPr/>
          <p:nvPr/>
        </p:nvSpPr>
        <p:spPr>
          <a:xfrm>
            <a:off x="4237790" y="2035192"/>
            <a:ext cx="4114612" cy="190229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Gradient record</a:t>
            </a:r>
          </a:p>
          <a:p>
            <a:pPr algn="ctr"/>
            <a:r>
              <a:rPr lang="en-US" sz="2000" dirty="0"/>
              <a:t>Record ID: 1</a:t>
            </a:r>
          </a:p>
          <a:p>
            <a:pPr algn="ctr"/>
            <a:r>
              <a:rPr lang="en-US" sz="2000" dirty="0"/>
              <a:t>Job ID: Job</a:t>
            </a:r>
            <a:r>
              <a:rPr lang="en-US" sz="2000" baseline="-25000" dirty="0"/>
              <a:t>1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List of servers: [S1, S2, S3, S4] 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Received gradients: [S1, S2, --, --]</a:t>
            </a:r>
          </a:p>
          <a:p>
            <a:pPr algn="ctr"/>
            <a:endParaRPr lang="en-US" sz="2400" dirty="0"/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272659FA-098F-972D-91FF-2A87CFDEE121}"/>
              </a:ext>
            </a:extLst>
          </p:cNvPr>
          <p:cNvSpPr/>
          <p:nvPr/>
        </p:nvSpPr>
        <p:spPr>
          <a:xfrm>
            <a:off x="4237790" y="2035192"/>
            <a:ext cx="4114612" cy="190229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Gradient record</a:t>
            </a:r>
          </a:p>
          <a:p>
            <a:pPr algn="ctr"/>
            <a:r>
              <a:rPr lang="en-US" sz="2000" dirty="0"/>
              <a:t>Record ID: 1</a:t>
            </a:r>
          </a:p>
          <a:p>
            <a:pPr algn="ctr"/>
            <a:r>
              <a:rPr lang="en-US" sz="2000" dirty="0"/>
              <a:t>Job ID: Job</a:t>
            </a:r>
            <a:r>
              <a:rPr lang="en-US" sz="2000" baseline="-25000" dirty="0"/>
              <a:t>1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List of servers: [S1, S2, S3, S4] 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Received gradients: [S1, S2, S3, --]</a:t>
            </a:r>
          </a:p>
          <a:p>
            <a:pPr algn="ctr"/>
            <a:endParaRPr lang="en-US" sz="2400" dirty="0"/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5B5F6F9D-5C1C-1A53-C651-CAAD587D8B35}"/>
              </a:ext>
            </a:extLst>
          </p:cNvPr>
          <p:cNvSpPr/>
          <p:nvPr/>
        </p:nvSpPr>
        <p:spPr>
          <a:xfrm>
            <a:off x="4237790" y="2050138"/>
            <a:ext cx="4114612" cy="190229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Gradient record</a:t>
            </a:r>
          </a:p>
          <a:p>
            <a:pPr algn="ctr"/>
            <a:r>
              <a:rPr lang="en-US" sz="2000" dirty="0"/>
              <a:t>Record ID: 1</a:t>
            </a:r>
          </a:p>
          <a:p>
            <a:pPr algn="ctr"/>
            <a:r>
              <a:rPr lang="en-US" sz="2000" dirty="0"/>
              <a:t>Job ID: Job</a:t>
            </a:r>
            <a:r>
              <a:rPr lang="en-US" sz="2000" baseline="-25000" dirty="0"/>
              <a:t>1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List of servers: [S1, S2, S3, S4] 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Received gradients: [S1, S2, S3, S4]</a:t>
            </a:r>
          </a:p>
          <a:p>
            <a:pPr algn="ctr"/>
            <a:endParaRPr lang="en-US" sz="2400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5BA00F2-B47D-CAB9-181C-EE4B13555600}"/>
              </a:ext>
            </a:extLst>
          </p:cNvPr>
          <p:cNvSpPr/>
          <p:nvPr/>
        </p:nvSpPr>
        <p:spPr>
          <a:xfrm>
            <a:off x="5101150" y="4333260"/>
            <a:ext cx="2494314" cy="39631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Aggregated gradients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D353543-6950-F1D6-4F9E-9EEFD70F8FC1}"/>
              </a:ext>
            </a:extLst>
          </p:cNvPr>
          <p:cNvSpPr/>
          <p:nvPr/>
        </p:nvSpPr>
        <p:spPr>
          <a:xfrm>
            <a:off x="5113690" y="4344702"/>
            <a:ext cx="2494314" cy="39631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Aggregated gradients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8002B2F-FFD7-2958-C76C-48F8AC019871}"/>
              </a:ext>
            </a:extLst>
          </p:cNvPr>
          <p:cNvSpPr/>
          <p:nvPr/>
        </p:nvSpPr>
        <p:spPr>
          <a:xfrm>
            <a:off x="5101150" y="4348826"/>
            <a:ext cx="2494314" cy="39631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Aggregated gradients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98FD87C-E299-24F2-DECA-5CF2CFB3A02E}"/>
              </a:ext>
            </a:extLst>
          </p:cNvPr>
          <p:cNvSpPr/>
          <p:nvPr/>
        </p:nvSpPr>
        <p:spPr>
          <a:xfrm>
            <a:off x="5113690" y="4351440"/>
            <a:ext cx="2494314" cy="39631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Aggregated gradients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E0D829B-EF75-F2CD-E51E-BF075E8F38F4}"/>
              </a:ext>
            </a:extLst>
          </p:cNvPr>
          <p:cNvSpPr txBox="1"/>
          <p:nvPr/>
        </p:nvSpPr>
        <p:spPr>
          <a:xfrm>
            <a:off x="4265155" y="3528078"/>
            <a:ext cx="41040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Compute aggregated gradients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B29E7F1-754C-1D43-8CE9-E9E3A50C90D9}"/>
              </a:ext>
            </a:extLst>
          </p:cNvPr>
          <p:cNvSpPr/>
          <p:nvPr/>
        </p:nvSpPr>
        <p:spPr>
          <a:xfrm>
            <a:off x="4034895" y="2004919"/>
            <a:ext cx="4651905" cy="1990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85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1.85185E-6 L 0.34727 -0.11805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57" y="-5903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3.7037E-6 L -0.11185 -0.11898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99" y="-5949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1.85185E-6 L 0.11797 -0.1169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98" y="-5856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4.07407E-6 L -0.35742 -0.11458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78" y="-5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2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4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1.85185E-6 L -0.34974 0.10995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57" y="5463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1.48148E-6 L -0.1207 0.10833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29" y="5301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2.96296E-6 L 0.10925 0.10949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16" y="5579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4.07407E-6 L 0.35417 0.1044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31" y="5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 animBg="1"/>
      <p:bldP spid="15" grpId="1" animBg="1"/>
      <p:bldP spid="15" grpId="2" animBg="1"/>
      <p:bldP spid="16" grpId="0" animBg="1"/>
      <p:bldP spid="16" grpId="1" animBg="1"/>
      <p:bldP spid="16" grpId="2" animBg="1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20" grpId="0" animBg="1"/>
      <p:bldP spid="21" grpId="0" animBg="1"/>
      <p:bldP spid="22" grpId="0"/>
      <p:bldP spid="23" grpId="0"/>
      <p:bldP spid="24" grpId="0"/>
      <p:bldP spid="25" grpId="0"/>
      <p:bldP spid="26" grpId="0"/>
      <p:bldP spid="28" grpId="0" animBg="1"/>
      <p:bldP spid="29" grpId="0" animBg="1"/>
      <p:bldP spid="30" grpId="0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/>
      <p:bldP spid="3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055D60D-62E3-52E9-8C83-9C7E0CDEE526}"/>
              </a:ext>
            </a:extLst>
          </p:cNvPr>
          <p:cNvSpPr txBox="1">
            <a:spLocks/>
          </p:cNvSpPr>
          <p:nvPr/>
        </p:nvSpPr>
        <p:spPr>
          <a:xfrm>
            <a:off x="142098" y="19345"/>
            <a:ext cx="1138364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Naïve</a:t>
            </a:r>
            <a:r>
              <a:rPr lang="zh-CN" altLang="en-US" sz="32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r>
              <a:rPr lang="en-US" altLang="zh-CN" sz="32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approach</a:t>
            </a:r>
            <a:r>
              <a:rPr lang="zh-CN" altLang="en-US" sz="32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r>
              <a:rPr lang="en-US" altLang="zh-CN" sz="32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for in-network straggler detection 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5" name="Google Shape;97;p19">
            <a:extLst>
              <a:ext uri="{FF2B5EF4-FFF2-40B4-BE49-F238E27FC236}">
                <a16:creationId xmlns:a16="http://schemas.microsoft.com/office/drawing/2014/main" id="{A59D4D56-40BF-C93B-2805-4A8A9B33DAF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719381" y="4114673"/>
            <a:ext cx="3257853" cy="73498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8" descr="See the source image">
            <a:extLst>
              <a:ext uri="{FF2B5EF4-FFF2-40B4-BE49-F238E27FC236}">
                <a16:creationId xmlns:a16="http://schemas.microsoft.com/office/drawing/2014/main" id="{E2D5DF6D-F575-271E-AD83-479130CFA9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011"/>
          <a:stretch/>
        </p:blipFill>
        <p:spPr bwMode="auto">
          <a:xfrm>
            <a:off x="1107950" y="5395222"/>
            <a:ext cx="2145859" cy="750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77869F3-AF29-D92B-C9E5-8C7BD55EFE89}"/>
              </a:ext>
            </a:extLst>
          </p:cNvPr>
          <p:cNvSpPr txBox="1"/>
          <p:nvPr/>
        </p:nvSpPr>
        <p:spPr>
          <a:xfrm>
            <a:off x="1503990" y="6074938"/>
            <a:ext cx="1155084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200" dirty="0"/>
              <a:t>Server 1</a:t>
            </a:r>
          </a:p>
        </p:txBody>
      </p:sp>
      <p:pic>
        <p:nvPicPr>
          <p:cNvPr id="8" name="Picture 8" descr="See the source image">
            <a:extLst>
              <a:ext uri="{FF2B5EF4-FFF2-40B4-BE49-F238E27FC236}">
                <a16:creationId xmlns:a16="http://schemas.microsoft.com/office/drawing/2014/main" id="{4620B0BB-C5F3-026E-AD42-29A5C91F60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011"/>
          <a:stretch/>
        </p:blipFill>
        <p:spPr bwMode="auto">
          <a:xfrm>
            <a:off x="3822229" y="5396341"/>
            <a:ext cx="2145859" cy="750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See the source image">
            <a:extLst>
              <a:ext uri="{FF2B5EF4-FFF2-40B4-BE49-F238E27FC236}">
                <a16:creationId xmlns:a16="http://schemas.microsoft.com/office/drawing/2014/main" id="{3DCB7504-E414-D8F3-F012-695900260D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011"/>
          <a:stretch/>
        </p:blipFill>
        <p:spPr bwMode="auto">
          <a:xfrm>
            <a:off x="6861280" y="5395222"/>
            <a:ext cx="2145860" cy="750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9EDB7FD-490A-58B7-DE51-A02086E5573C}"/>
              </a:ext>
            </a:extLst>
          </p:cNvPr>
          <p:cNvSpPr/>
          <p:nvPr/>
        </p:nvSpPr>
        <p:spPr>
          <a:xfrm>
            <a:off x="10061755" y="6278408"/>
            <a:ext cx="1769795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600" i="1" dirty="0">
                <a:solidFill>
                  <a:srgbClr val="C00000"/>
                </a:solidFill>
                <a:cs typeface="Segoe UI Light" panose="020B0502040204020203" pitchFamily="34" charset="0"/>
              </a:rPr>
              <a:t>Straggler</a:t>
            </a:r>
          </a:p>
        </p:txBody>
      </p:sp>
      <p:pic>
        <p:nvPicPr>
          <p:cNvPr id="11" name="Picture 8" descr="See the source image">
            <a:extLst>
              <a:ext uri="{FF2B5EF4-FFF2-40B4-BE49-F238E27FC236}">
                <a16:creationId xmlns:a16="http://schemas.microsoft.com/office/drawing/2014/main" id="{6553D452-F6E6-4C34-A63F-2687740410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011"/>
          <a:stretch/>
        </p:blipFill>
        <p:spPr bwMode="auto">
          <a:xfrm>
            <a:off x="9705031" y="5349002"/>
            <a:ext cx="2145860" cy="750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Google Shape;98;p19">
            <a:extLst>
              <a:ext uri="{FF2B5EF4-FFF2-40B4-BE49-F238E27FC236}">
                <a16:creationId xmlns:a16="http://schemas.microsoft.com/office/drawing/2014/main" id="{689EEE5C-8579-0600-67F4-115AEFAF783C}"/>
              </a:ext>
            </a:extLst>
          </p:cNvPr>
          <p:cNvCxnSpPr>
            <a:cxnSpLocks/>
          </p:cNvCxnSpPr>
          <p:nvPr/>
        </p:nvCxnSpPr>
        <p:spPr>
          <a:xfrm flipV="1">
            <a:off x="2118386" y="4866111"/>
            <a:ext cx="4154647" cy="670411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3" name="Google Shape;98;p19">
            <a:extLst>
              <a:ext uri="{FF2B5EF4-FFF2-40B4-BE49-F238E27FC236}">
                <a16:creationId xmlns:a16="http://schemas.microsoft.com/office/drawing/2014/main" id="{F63EFA77-D170-B3B1-4E50-453A787AF26B}"/>
              </a:ext>
            </a:extLst>
          </p:cNvPr>
          <p:cNvCxnSpPr>
            <a:cxnSpLocks/>
          </p:cNvCxnSpPr>
          <p:nvPr/>
        </p:nvCxnSpPr>
        <p:spPr>
          <a:xfrm flipV="1">
            <a:off x="4803625" y="4866111"/>
            <a:ext cx="1469408" cy="65369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" name="Google Shape;98;p19">
            <a:extLst>
              <a:ext uri="{FF2B5EF4-FFF2-40B4-BE49-F238E27FC236}">
                <a16:creationId xmlns:a16="http://schemas.microsoft.com/office/drawing/2014/main" id="{875E8D8B-76ED-AC7F-7C33-7A3A04F0EB82}"/>
              </a:ext>
            </a:extLst>
          </p:cNvPr>
          <p:cNvCxnSpPr>
            <a:cxnSpLocks/>
          </p:cNvCxnSpPr>
          <p:nvPr/>
        </p:nvCxnSpPr>
        <p:spPr>
          <a:xfrm flipH="1" flipV="1">
            <a:off x="6273033" y="4866111"/>
            <a:ext cx="1583865" cy="65369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5" name="Google Shape;98;p19">
            <a:extLst>
              <a:ext uri="{FF2B5EF4-FFF2-40B4-BE49-F238E27FC236}">
                <a16:creationId xmlns:a16="http://schemas.microsoft.com/office/drawing/2014/main" id="{D7819223-FA85-0F83-14EF-6790BDDC709A}"/>
              </a:ext>
            </a:extLst>
          </p:cNvPr>
          <p:cNvCxnSpPr>
            <a:cxnSpLocks/>
          </p:cNvCxnSpPr>
          <p:nvPr/>
        </p:nvCxnSpPr>
        <p:spPr>
          <a:xfrm flipH="1" flipV="1">
            <a:off x="6273033" y="4866111"/>
            <a:ext cx="4504928" cy="670411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A6B7CCA9-8183-A6F1-AD5D-48F788341724}"/>
              </a:ext>
            </a:extLst>
          </p:cNvPr>
          <p:cNvSpPr/>
          <p:nvPr/>
        </p:nvSpPr>
        <p:spPr>
          <a:xfrm>
            <a:off x="1230425" y="5097696"/>
            <a:ext cx="1707814" cy="37589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Gradients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106F193-929A-6276-3CA1-B6C0A768E163}"/>
              </a:ext>
            </a:extLst>
          </p:cNvPr>
          <p:cNvSpPr/>
          <p:nvPr/>
        </p:nvSpPr>
        <p:spPr>
          <a:xfrm>
            <a:off x="4034895" y="5097696"/>
            <a:ext cx="1707814" cy="37589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Gradients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06BD8AC-81DF-154B-90F8-1D2FE593C557}"/>
              </a:ext>
            </a:extLst>
          </p:cNvPr>
          <p:cNvSpPr/>
          <p:nvPr/>
        </p:nvSpPr>
        <p:spPr>
          <a:xfrm>
            <a:off x="6825990" y="5109973"/>
            <a:ext cx="1707814" cy="37589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Gradients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8954D5E-8AC8-08CE-D712-E70F285A8BCD}"/>
              </a:ext>
            </a:extLst>
          </p:cNvPr>
          <p:cNvSpPr/>
          <p:nvPr/>
        </p:nvSpPr>
        <p:spPr>
          <a:xfrm>
            <a:off x="9823020" y="5078987"/>
            <a:ext cx="1707814" cy="37589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Gradients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1EA5B77-F948-894C-25E0-B3CB8BB9481E}"/>
              </a:ext>
            </a:extLst>
          </p:cNvPr>
          <p:cNvSpPr/>
          <p:nvPr/>
        </p:nvSpPr>
        <p:spPr>
          <a:xfrm>
            <a:off x="421113" y="1020550"/>
            <a:ext cx="11104631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  <a:defRPr/>
            </a:pPr>
            <a:r>
              <a:rPr lang="en-US" sz="2600" dirty="0">
                <a:cs typeface="Segoe UI Light" panose="020B0502040204020203" pitchFamily="34" charset="0"/>
              </a:rPr>
              <a:t>Goal: detect non-responsive servers within </a:t>
            </a:r>
            <a:r>
              <a:rPr lang="el-GR" sz="2600" dirty="0"/>
              <a:t>Δ</a:t>
            </a:r>
            <a:r>
              <a:rPr lang="en-US" sz="2600" dirty="0"/>
              <a:t> milliseconds timeout</a:t>
            </a:r>
            <a:r>
              <a:rPr lang="en-US" sz="2600" dirty="0">
                <a:cs typeface="Segoe UI Light" panose="020B0502040204020203" pitchFamily="34" charset="0"/>
              </a:rPr>
              <a:t> </a:t>
            </a:r>
            <a:endParaRPr kumimoji="0" lang="en-US" sz="2600" u="none" strike="noStrike" kern="1200" cap="none" spc="0" normalizeH="0" noProof="0" dirty="0">
              <a:ln>
                <a:noFill/>
              </a:ln>
              <a:effectLst/>
              <a:uLnTx/>
              <a:uFillTx/>
              <a:cs typeface="Segoe UI Light" panose="020B0502040204020203" pitchFamily="34" charset="0"/>
            </a:endParaRP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E39385C3-E251-DB32-875E-2E9ECA0C0944}"/>
              </a:ext>
            </a:extLst>
          </p:cNvPr>
          <p:cNvSpPr/>
          <p:nvPr/>
        </p:nvSpPr>
        <p:spPr>
          <a:xfrm>
            <a:off x="421113" y="1544838"/>
            <a:ext cx="11330881" cy="248819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289845F9-87B5-F78B-0796-859C1719BA25}"/>
              </a:ext>
            </a:extLst>
          </p:cNvPr>
          <p:cNvSpPr/>
          <p:nvPr/>
        </p:nvSpPr>
        <p:spPr>
          <a:xfrm>
            <a:off x="1719309" y="2019318"/>
            <a:ext cx="4114612" cy="190229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Gradient record</a:t>
            </a:r>
          </a:p>
          <a:p>
            <a:pPr algn="ctr"/>
            <a:r>
              <a:rPr lang="en-US" sz="2000" dirty="0"/>
              <a:t>Record ID: 1</a:t>
            </a:r>
          </a:p>
          <a:p>
            <a:pPr algn="ctr"/>
            <a:r>
              <a:rPr lang="en-US" sz="2000" dirty="0"/>
              <a:t>Job ID: Job</a:t>
            </a:r>
            <a:r>
              <a:rPr lang="en-US" sz="2000" baseline="-25000" dirty="0"/>
              <a:t>1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List of servers: [S1, S2, S3, S4] 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Received gradients: [S1, S2, S3, --]</a:t>
            </a:r>
          </a:p>
          <a:p>
            <a:pPr algn="ctr"/>
            <a:endParaRPr lang="en-US" sz="24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705DD94-99FC-7561-38CA-AC824037E3A8}"/>
              </a:ext>
            </a:extLst>
          </p:cNvPr>
          <p:cNvSpPr txBox="1"/>
          <p:nvPr/>
        </p:nvSpPr>
        <p:spPr>
          <a:xfrm>
            <a:off x="4265155" y="6072027"/>
            <a:ext cx="1155084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200" dirty="0"/>
              <a:t>Server 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4D7EEC7-8734-691A-8B8F-8123D51795A4}"/>
              </a:ext>
            </a:extLst>
          </p:cNvPr>
          <p:cNvSpPr txBox="1"/>
          <p:nvPr/>
        </p:nvSpPr>
        <p:spPr>
          <a:xfrm>
            <a:off x="7279356" y="6065633"/>
            <a:ext cx="1155084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200" dirty="0"/>
              <a:t>Server 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94CBD42-8472-8257-2BB3-91309E41E27C}"/>
              </a:ext>
            </a:extLst>
          </p:cNvPr>
          <p:cNvSpPr txBox="1"/>
          <p:nvPr/>
        </p:nvSpPr>
        <p:spPr>
          <a:xfrm>
            <a:off x="10169688" y="6020516"/>
            <a:ext cx="1155084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200" dirty="0"/>
              <a:t>Server 4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D237E84-EEA9-BD98-D940-40DE9C75AB09}"/>
              </a:ext>
            </a:extLst>
          </p:cNvPr>
          <p:cNvSpPr txBox="1"/>
          <p:nvPr/>
        </p:nvSpPr>
        <p:spPr>
          <a:xfrm>
            <a:off x="5251850" y="3988136"/>
            <a:ext cx="216388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Trio-based switch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F875D5E-D163-198E-13E2-8A157BDCEE6C}"/>
              </a:ext>
            </a:extLst>
          </p:cNvPr>
          <p:cNvSpPr txBox="1"/>
          <p:nvPr/>
        </p:nvSpPr>
        <p:spPr>
          <a:xfrm>
            <a:off x="3822229" y="1557004"/>
            <a:ext cx="529771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/>
              <a:t>Trio-based switch memory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0AE4468-CC7C-A7BA-8BAB-8124B15D4A0F}"/>
              </a:ext>
            </a:extLst>
          </p:cNvPr>
          <p:cNvSpPr/>
          <p:nvPr/>
        </p:nvSpPr>
        <p:spPr>
          <a:xfrm>
            <a:off x="5968088" y="2386715"/>
            <a:ext cx="5207113" cy="11079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200" dirty="0">
                <a:cs typeface="Segoe UI Light" panose="020B0502040204020203" pitchFamily="34" charset="0"/>
              </a:rPr>
              <a:t>Naïve approach: </a:t>
            </a:r>
          </a:p>
          <a:p>
            <a:pPr lvl="0" algn="ctr">
              <a:defRPr/>
            </a:pPr>
            <a:r>
              <a:rPr lang="en-US" sz="2200" dirty="0">
                <a:cs typeface="Segoe UI Light" panose="020B0502040204020203" pitchFamily="34" charset="0"/>
              </a:rPr>
              <a:t>The switch launches a thread and starts a timer as soon as new packets arrive</a:t>
            </a:r>
            <a:endParaRPr kumimoji="0" lang="en-US" sz="2200" u="none" strike="noStrike" kern="1200" cap="none" spc="0" normalizeH="0" noProof="0" dirty="0">
              <a:ln>
                <a:noFill/>
              </a:ln>
              <a:effectLst/>
              <a:uLnTx/>
              <a:uFillTx/>
              <a:cs typeface="Segoe UI Light" panose="020B0502040204020203" pitchFamily="34" charset="0"/>
            </a:endParaRPr>
          </a:p>
        </p:txBody>
      </p:sp>
      <p:sp>
        <p:nvSpPr>
          <p:cNvPr id="30" name="Slide Number Placeholder 2">
            <a:extLst>
              <a:ext uri="{FF2B5EF4-FFF2-40B4-BE49-F238E27FC236}">
                <a16:creationId xmlns:a16="http://schemas.microsoft.com/office/drawing/2014/main" id="{D7EDC04B-AA44-AEF4-7CA2-C16426F7F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54A44620-EA89-42D9-96E3-7231E772306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727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1.85185E-6 L 0.34727 -0.11805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57" y="-5903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3.7037E-6 L -0.11185 -0.11898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99" y="-5949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1.85185E-6 L 0.11797 -0.1169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98" y="-5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21" grpId="0" animBg="1"/>
      <p:bldP spid="22" grpId="0" animBg="1"/>
      <p:bldP spid="23" grpId="0"/>
      <p:bldP spid="24" grpId="0"/>
      <p:bldP spid="25" grpId="0"/>
      <p:bldP spid="26" grpId="0"/>
      <p:bldP spid="27" grpId="0"/>
      <p:bldP spid="2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itle 1">
            <a:extLst>
              <a:ext uri="{FF2B5EF4-FFF2-40B4-BE49-F238E27FC236}">
                <a16:creationId xmlns:a16="http://schemas.microsoft.com/office/drawing/2014/main" id="{EABF834C-1849-7DD5-B995-AD11796C578A}"/>
              </a:ext>
            </a:extLst>
          </p:cNvPr>
          <p:cNvSpPr txBox="1">
            <a:spLocks/>
          </p:cNvSpPr>
          <p:nvPr/>
        </p:nvSpPr>
        <p:spPr>
          <a:xfrm>
            <a:off x="142098" y="19345"/>
            <a:ext cx="1138364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The naïve approach is not scalable for large ML models</a:t>
            </a:r>
          </a:p>
        </p:txBody>
      </p:sp>
      <p:pic>
        <p:nvPicPr>
          <p:cNvPr id="59" name="Google Shape;97;p19">
            <a:extLst>
              <a:ext uri="{FF2B5EF4-FFF2-40B4-BE49-F238E27FC236}">
                <a16:creationId xmlns:a16="http://schemas.microsoft.com/office/drawing/2014/main" id="{99E07AAC-A7F4-9D75-B0D0-B0768497781E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719381" y="4114673"/>
            <a:ext cx="3257853" cy="73498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0" name="Group 59">
            <a:extLst>
              <a:ext uri="{FF2B5EF4-FFF2-40B4-BE49-F238E27FC236}">
                <a16:creationId xmlns:a16="http://schemas.microsoft.com/office/drawing/2014/main" id="{56F04744-AFD6-80CF-B2D9-53DCD5BC4783}"/>
              </a:ext>
            </a:extLst>
          </p:cNvPr>
          <p:cNvGrpSpPr/>
          <p:nvPr/>
        </p:nvGrpSpPr>
        <p:grpSpPr>
          <a:xfrm>
            <a:off x="1107950" y="5395222"/>
            <a:ext cx="2145859" cy="1082855"/>
            <a:chOff x="930916" y="3456724"/>
            <a:chExt cx="2145859" cy="1082855"/>
          </a:xfrm>
        </p:grpSpPr>
        <p:pic>
          <p:nvPicPr>
            <p:cNvPr id="61" name="Picture 8" descr="See the source image">
              <a:extLst>
                <a:ext uri="{FF2B5EF4-FFF2-40B4-BE49-F238E27FC236}">
                  <a16:creationId xmlns:a16="http://schemas.microsoft.com/office/drawing/2014/main" id="{31D518BC-D65B-26D4-2FBA-8AD1C012144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5011"/>
            <a:stretch/>
          </p:blipFill>
          <p:spPr bwMode="auto">
            <a:xfrm>
              <a:off x="930916" y="3456724"/>
              <a:ext cx="2145859" cy="7508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974C2AF1-CA03-B751-7815-1A5B714C824C}"/>
                </a:ext>
              </a:extLst>
            </p:cNvPr>
            <p:cNvSpPr txBox="1"/>
            <p:nvPr/>
          </p:nvSpPr>
          <p:spPr>
            <a:xfrm>
              <a:off x="1279355" y="4108692"/>
              <a:ext cx="1155084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200" dirty="0"/>
                <a:t>Server 1</a:t>
              </a:r>
            </a:p>
          </p:txBody>
        </p:sp>
      </p:grpSp>
      <p:pic>
        <p:nvPicPr>
          <p:cNvPr id="63" name="Picture 8" descr="See the source image">
            <a:extLst>
              <a:ext uri="{FF2B5EF4-FFF2-40B4-BE49-F238E27FC236}">
                <a16:creationId xmlns:a16="http://schemas.microsoft.com/office/drawing/2014/main" id="{29B2B893-4214-9290-4E6D-62FFA1024E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011"/>
          <a:stretch/>
        </p:blipFill>
        <p:spPr bwMode="auto">
          <a:xfrm>
            <a:off x="3822229" y="5396341"/>
            <a:ext cx="2145859" cy="750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8" descr="See the source image">
            <a:extLst>
              <a:ext uri="{FF2B5EF4-FFF2-40B4-BE49-F238E27FC236}">
                <a16:creationId xmlns:a16="http://schemas.microsoft.com/office/drawing/2014/main" id="{9D0A596E-6284-29FB-79F4-4250725742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011"/>
          <a:stretch/>
        </p:blipFill>
        <p:spPr bwMode="auto">
          <a:xfrm>
            <a:off x="6861280" y="5395222"/>
            <a:ext cx="2145860" cy="750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Rectangle 64">
            <a:extLst>
              <a:ext uri="{FF2B5EF4-FFF2-40B4-BE49-F238E27FC236}">
                <a16:creationId xmlns:a16="http://schemas.microsoft.com/office/drawing/2014/main" id="{367B26F0-D62A-B25E-09E4-D4D11A6152D0}"/>
              </a:ext>
            </a:extLst>
          </p:cNvPr>
          <p:cNvSpPr/>
          <p:nvPr/>
        </p:nvSpPr>
        <p:spPr>
          <a:xfrm>
            <a:off x="9982200" y="6240109"/>
            <a:ext cx="1769795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600" i="1" dirty="0">
                <a:solidFill>
                  <a:srgbClr val="C00000"/>
                </a:solidFill>
                <a:cs typeface="Segoe UI Light" panose="020B0502040204020203" pitchFamily="34" charset="0"/>
              </a:rPr>
              <a:t>Straggler</a:t>
            </a:r>
          </a:p>
        </p:txBody>
      </p:sp>
      <p:pic>
        <p:nvPicPr>
          <p:cNvPr id="66" name="Picture 8" descr="See the source image">
            <a:extLst>
              <a:ext uri="{FF2B5EF4-FFF2-40B4-BE49-F238E27FC236}">
                <a16:creationId xmlns:a16="http://schemas.microsoft.com/office/drawing/2014/main" id="{5ECD694F-638B-5A01-D9DE-4B336625A7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011"/>
          <a:stretch/>
        </p:blipFill>
        <p:spPr bwMode="auto">
          <a:xfrm>
            <a:off x="9705031" y="5349002"/>
            <a:ext cx="2145860" cy="750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7" name="Google Shape;98;p19">
            <a:extLst>
              <a:ext uri="{FF2B5EF4-FFF2-40B4-BE49-F238E27FC236}">
                <a16:creationId xmlns:a16="http://schemas.microsoft.com/office/drawing/2014/main" id="{31BC8DE5-A486-78BC-F920-D67A359A9FE9}"/>
              </a:ext>
            </a:extLst>
          </p:cNvPr>
          <p:cNvCxnSpPr>
            <a:cxnSpLocks/>
          </p:cNvCxnSpPr>
          <p:nvPr/>
        </p:nvCxnSpPr>
        <p:spPr>
          <a:xfrm flipV="1">
            <a:off x="2118386" y="4866111"/>
            <a:ext cx="4154647" cy="670411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8" name="Google Shape;98;p19">
            <a:extLst>
              <a:ext uri="{FF2B5EF4-FFF2-40B4-BE49-F238E27FC236}">
                <a16:creationId xmlns:a16="http://schemas.microsoft.com/office/drawing/2014/main" id="{B1E67223-5BAA-7A8C-1E4D-3FA33C5024DF}"/>
              </a:ext>
            </a:extLst>
          </p:cNvPr>
          <p:cNvCxnSpPr>
            <a:cxnSpLocks/>
          </p:cNvCxnSpPr>
          <p:nvPr/>
        </p:nvCxnSpPr>
        <p:spPr>
          <a:xfrm flipV="1">
            <a:off x="4803625" y="4866111"/>
            <a:ext cx="1469408" cy="65369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9" name="Google Shape;98;p19">
            <a:extLst>
              <a:ext uri="{FF2B5EF4-FFF2-40B4-BE49-F238E27FC236}">
                <a16:creationId xmlns:a16="http://schemas.microsoft.com/office/drawing/2014/main" id="{05430496-01D8-49BA-D350-96EA9DD89063}"/>
              </a:ext>
            </a:extLst>
          </p:cNvPr>
          <p:cNvCxnSpPr>
            <a:cxnSpLocks/>
          </p:cNvCxnSpPr>
          <p:nvPr/>
        </p:nvCxnSpPr>
        <p:spPr>
          <a:xfrm flipH="1" flipV="1">
            <a:off x="6273033" y="4866111"/>
            <a:ext cx="1583865" cy="65369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0" name="Google Shape;98;p19">
            <a:extLst>
              <a:ext uri="{FF2B5EF4-FFF2-40B4-BE49-F238E27FC236}">
                <a16:creationId xmlns:a16="http://schemas.microsoft.com/office/drawing/2014/main" id="{0D016B4B-440F-5F41-0ABD-49A31A1FAEEB}"/>
              </a:ext>
            </a:extLst>
          </p:cNvPr>
          <p:cNvCxnSpPr>
            <a:cxnSpLocks/>
          </p:cNvCxnSpPr>
          <p:nvPr/>
        </p:nvCxnSpPr>
        <p:spPr>
          <a:xfrm flipH="1" flipV="1">
            <a:off x="6273033" y="4866111"/>
            <a:ext cx="4504928" cy="670411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1" name="Rectangle 70">
            <a:extLst>
              <a:ext uri="{FF2B5EF4-FFF2-40B4-BE49-F238E27FC236}">
                <a16:creationId xmlns:a16="http://schemas.microsoft.com/office/drawing/2014/main" id="{5FE6D23B-AF9D-835B-DF4E-72F05A6BA13E}"/>
              </a:ext>
            </a:extLst>
          </p:cNvPr>
          <p:cNvSpPr/>
          <p:nvPr/>
        </p:nvSpPr>
        <p:spPr>
          <a:xfrm>
            <a:off x="1230425" y="5097696"/>
            <a:ext cx="1707814" cy="37589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Gradients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CABC0752-7DB5-A633-AC4C-DFBE5C94A5B7}"/>
              </a:ext>
            </a:extLst>
          </p:cNvPr>
          <p:cNvSpPr/>
          <p:nvPr/>
        </p:nvSpPr>
        <p:spPr>
          <a:xfrm>
            <a:off x="4034895" y="5097696"/>
            <a:ext cx="1707814" cy="37589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Gradients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E7CB79F8-52B1-D182-6641-EF6946D738B7}"/>
              </a:ext>
            </a:extLst>
          </p:cNvPr>
          <p:cNvSpPr/>
          <p:nvPr/>
        </p:nvSpPr>
        <p:spPr>
          <a:xfrm>
            <a:off x="6825990" y="5109973"/>
            <a:ext cx="1707814" cy="37589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Gradients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B547550B-7380-8391-F262-69A0918FDDFE}"/>
              </a:ext>
            </a:extLst>
          </p:cNvPr>
          <p:cNvSpPr/>
          <p:nvPr/>
        </p:nvSpPr>
        <p:spPr>
          <a:xfrm>
            <a:off x="9823020" y="5078987"/>
            <a:ext cx="1707814" cy="37589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Gradients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A11DEFA6-7F46-E593-6CCB-EF7C68C49614}"/>
              </a:ext>
            </a:extLst>
          </p:cNvPr>
          <p:cNvSpPr txBox="1"/>
          <p:nvPr/>
        </p:nvSpPr>
        <p:spPr>
          <a:xfrm>
            <a:off x="4195709" y="6048502"/>
            <a:ext cx="11550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Server 2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4FDFF4A9-8292-EF5F-6F74-82DEABEF0F89}"/>
              </a:ext>
            </a:extLst>
          </p:cNvPr>
          <p:cNvSpPr txBox="1"/>
          <p:nvPr/>
        </p:nvSpPr>
        <p:spPr>
          <a:xfrm>
            <a:off x="7234517" y="6044449"/>
            <a:ext cx="11550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Server 3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29DC2C7B-0969-7D10-F87C-7EEFFC7FB368}"/>
              </a:ext>
            </a:extLst>
          </p:cNvPr>
          <p:cNvSpPr txBox="1"/>
          <p:nvPr/>
        </p:nvSpPr>
        <p:spPr>
          <a:xfrm>
            <a:off x="10099385" y="6012400"/>
            <a:ext cx="11550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Server 4</a:t>
            </a:r>
          </a:p>
        </p:txBody>
      </p:sp>
      <p:sp>
        <p:nvSpPr>
          <p:cNvPr id="78" name="Rounded Rectangle 77">
            <a:extLst>
              <a:ext uri="{FF2B5EF4-FFF2-40B4-BE49-F238E27FC236}">
                <a16:creationId xmlns:a16="http://schemas.microsoft.com/office/drawing/2014/main" id="{CF17890A-D913-DB0A-2626-7F030C149C0E}"/>
              </a:ext>
            </a:extLst>
          </p:cNvPr>
          <p:cNvSpPr/>
          <p:nvPr/>
        </p:nvSpPr>
        <p:spPr>
          <a:xfrm>
            <a:off x="316269" y="925847"/>
            <a:ext cx="11609896" cy="301703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7716F126-FB0E-FAAF-0B02-7DA53EEEC77F}"/>
              </a:ext>
            </a:extLst>
          </p:cNvPr>
          <p:cNvSpPr txBox="1"/>
          <p:nvPr/>
        </p:nvSpPr>
        <p:spPr>
          <a:xfrm>
            <a:off x="4209065" y="911662"/>
            <a:ext cx="529771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/>
              <a:t>Trio-based switch memory</a:t>
            </a:r>
          </a:p>
        </p:txBody>
      </p:sp>
      <p:sp>
        <p:nvSpPr>
          <p:cNvPr id="80" name="Rounded Rectangle 79">
            <a:extLst>
              <a:ext uri="{FF2B5EF4-FFF2-40B4-BE49-F238E27FC236}">
                <a16:creationId xmlns:a16="http://schemas.microsoft.com/office/drawing/2014/main" id="{7B32F257-BEBE-BEAE-0BA4-B46669677710}"/>
              </a:ext>
            </a:extLst>
          </p:cNvPr>
          <p:cNvSpPr/>
          <p:nvPr/>
        </p:nvSpPr>
        <p:spPr>
          <a:xfrm>
            <a:off x="405011" y="1404345"/>
            <a:ext cx="3526667" cy="147621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Gradient record 1 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(missing gradients from server 4)</a:t>
            </a:r>
          </a:p>
        </p:txBody>
      </p:sp>
      <p:sp>
        <p:nvSpPr>
          <p:cNvPr id="81" name="Rounded Rectangle 80">
            <a:extLst>
              <a:ext uri="{FF2B5EF4-FFF2-40B4-BE49-F238E27FC236}">
                <a16:creationId xmlns:a16="http://schemas.microsoft.com/office/drawing/2014/main" id="{24603416-6552-C2CD-265E-D977E8C9B455}"/>
              </a:ext>
            </a:extLst>
          </p:cNvPr>
          <p:cNvSpPr/>
          <p:nvPr/>
        </p:nvSpPr>
        <p:spPr>
          <a:xfrm>
            <a:off x="4041751" y="1411536"/>
            <a:ext cx="3526667" cy="146662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Gradient record 2 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(missing gradients from server 4)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8967E324-C670-4AF7-A9A3-E495A37B3569}"/>
              </a:ext>
            </a:extLst>
          </p:cNvPr>
          <p:cNvSpPr/>
          <p:nvPr/>
        </p:nvSpPr>
        <p:spPr>
          <a:xfrm>
            <a:off x="1240367" y="5114218"/>
            <a:ext cx="1707814" cy="37589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Gradients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22613A7A-4B5A-D596-4BA2-20387CC8A704}"/>
              </a:ext>
            </a:extLst>
          </p:cNvPr>
          <p:cNvSpPr/>
          <p:nvPr/>
        </p:nvSpPr>
        <p:spPr>
          <a:xfrm>
            <a:off x="4044837" y="5114218"/>
            <a:ext cx="1707814" cy="37589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Gradients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505D8FFF-C2BB-B3FF-E3CE-A8018C75AB5A}"/>
              </a:ext>
            </a:extLst>
          </p:cNvPr>
          <p:cNvSpPr/>
          <p:nvPr/>
        </p:nvSpPr>
        <p:spPr>
          <a:xfrm>
            <a:off x="6835932" y="5126495"/>
            <a:ext cx="1707814" cy="37589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Gradients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EC467D86-50C9-F63C-B0CC-A892392C65D2}"/>
              </a:ext>
            </a:extLst>
          </p:cNvPr>
          <p:cNvSpPr/>
          <p:nvPr/>
        </p:nvSpPr>
        <p:spPr>
          <a:xfrm>
            <a:off x="1241118" y="5108985"/>
            <a:ext cx="1707814" cy="37589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Gradients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BE501C87-1764-B26F-A550-581F91B028B8}"/>
              </a:ext>
            </a:extLst>
          </p:cNvPr>
          <p:cNvSpPr/>
          <p:nvPr/>
        </p:nvSpPr>
        <p:spPr>
          <a:xfrm>
            <a:off x="4045588" y="5108985"/>
            <a:ext cx="1707814" cy="37589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Gradients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FEECD522-DA88-292A-D8DB-AD3AC3E8422A}"/>
              </a:ext>
            </a:extLst>
          </p:cNvPr>
          <p:cNvSpPr/>
          <p:nvPr/>
        </p:nvSpPr>
        <p:spPr>
          <a:xfrm>
            <a:off x="6836683" y="5121262"/>
            <a:ext cx="1707814" cy="37589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Gradients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CFA61F91-D6F6-AA31-7DA0-F0BB2078D4C7}"/>
              </a:ext>
            </a:extLst>
          </p:cNvPr>
          <p:cNvSpPr txBox="1"/>
          <p:nvPr/>
        </p:nvSpPr>
        <p:spPr>
          <a:xfrm>
            <a:off x="11306938" y="1825670"/>
            <a:ext cx="828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…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08309B92-2C12-F5E3-4507-0373B61CDDBC}"/>
              </a:ext>
            </a:extLst>
          </p:cNvPr>
          <p:cNvSpPr/>
          <p:nvPr/>
        </p:nvSpPr>
        <p:spPr>
          <a:xfrm>
            <a:off x="1247774" y="5114218"/>
            <a:ext cx="1707814" cy="37589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Gradients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0C933DFA-7F69-4A51-6450-8C7F714B7273}"/>
              </a:ext>
            </a:extLst>
          </p:cNvPr>
          <p:cNvSpPr/>
          <p:nvPr/>
        </p:nvSpPr>
        <p:spPr>
          <a:xfrm>
            <a:off x="4052244" y="5114218"/>
            <a:ext cx="1707814" cy="37589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Gradients</a:t>
            </a: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CC8E3D0D-06F7-837A-E1F6-2B3E65146DE3}"/>
              </a:ext>
            </a:extLst>
          </p:cNvPr>
          <p:cNvSpPr/>
          <p:nvPr/>
        </p:nvSpPr>
        <p:spPr>
          <a:xfrm>
            <a:off x="6843339" y="5126495"/>
            <a:ext cx="1707814" cy="37589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Gradients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C5960476-4AA0-4888-B2A8-19412F50B4E3}"/>
              </a:ext>
            </a:extLst>
          </p:cNvPr>
          <p:cNvSpPr txBox="1"/>
          <p:nvPr/>
        </p:nvSpPr>
        <p:spPr>
          <a:xfrm>
            <a:off x="4861029" y="4003475"/>
            <a:ext cx="2995869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Trio-based switch</a:t>
            </a: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092CC43F-E4A1-4E86-739F-016C3B25575E}"/>
              </a:ext>
            </a:extLst>
          </p:cNvPr>
          <p:cNvSpPr/>
          <p:nvPr/>
        </p:nvSpPr>
        <p:spPr>
          <a:xfrm>
            <a:off x="963078" y="6295777"/>
            <a:ext cx="795610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600" dirty="0">
                <a:solidFill>
                  <a:schemeClr val="accent5">
                    <a:lumMod val="50000"/>
                  </a:schemeClr>
                </a:solidFill>
                <a:cs typeface="Segoe UI Light" panose="020B0502040204020203" pitchFamily="34" charset="0"/>
              </a:rPr>
              <a:t>Servers send lots of gradient packets per training iteration </a:t>
            </a:r>
          </a:p>
        </p:txBody>
      </p:sp>
      <p:grpSp>
        <p:nvGrpSpPr>
          <p:cNvPr id="94" name="Group 93">
            <a:extLst>
              <a:ext uri="{FF2B5EF4-FFF2-40B4-BE49-F238E27FC236}">
                <a16:creationId xmlns:a16="http://schemas.microsoft.com/office/drawing/2014/main" id="{455B060A-330B-92C2-BCB4-9FCEDA395711}"/>
              </a:ext>
            </a:extLst>
          </p:cNvPr>
          <p:cNvGrpSpPr/>
          <p:nvPr/>
        </p:nvGrpSpPr>
        <p:grpSpPr>
          <a:xfrm>
            <a:off x="1620187" y="2970564"/>
            <a:ext cx="1041687" cy="542666"/>
            <a:chOff x="1913901" y="3394244"/>
            <a:chExt cx="1041687" cy="542666"/>
          </a:xfrm>
        </p:grpSpPr>
        <p:cxnSp>
          <p:nvCxnSpPr>
            <p:cNvPr id="95" name="Connector: Curved 47">
              <a:extLst>
                <a:ext uri="{FF2B5EF4-FFF2-40B4-BE49-F238E27FC236}">
                  <a16:creationId xmlns:a16="http://schemas.microsoft.com/office/drawing/2014/main" id="{67616CB2-B8DB-D7CF-3DC2-78272DFFC916}"/>
                </a:ext>
              </a:extLst>
            </p:cNvPr>
            <p:cNvCxnSpPr>
              <a:cxnSpLocks/>
            </p:cNvCxnSpPr>
            <p:nvPr/>
          </p:nvCxnSpPr>
          <p:spPr>
            <a:xfrm rot="2700000">
              <a:off x="1905737" y="3488556"/>
              <a:ext cx="391886" cy="375558"/>
            </a:xfrm>
            <a:prstGeom prst="curvedConnector3">
              <a:avLst/>
            </a:prstGeom>
            <a:ln w="635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6" name="Picture 2" descr="See the source image">
              <a:extLst>
                <a:ext uri="{FF2B5EF4-FFF2-40B4-BE49-F238E27FC236}">
                  <a16:creationId xmlns:a16="http://schemas.microsoft.com/office/drawing/2014/main" id="{CB0BDDF0-9086-0111-9F68-B0D196C9AF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2922" y="3394244"/>
              <a:ext cx="542666" cy="5426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0740BE3D-6548-2695-F052-281426331DB1}"/>
              </a:ext>
            </a:extLst>
          </p:cNvPr>
          <p:cNvGrpSpPr/>
          <p:nvPr/>
        </p:nvGrpSpPr>
        <p:grpSpPr>
          <a:xfrm>
            <a:off x="5350793" y="2959308"/>
            <a:ext cx="1041687" cy="542666"/>
            <a:chOff x="1913901" y="3394244"/>
            <a:chExt cx="1041687" cy="542666"/>
          </a:xfrm>
        </p:grpSpPr>
        <p:cxnSp>
          <p:nvCxnSpPr>
            <p:cNvPr id="98" name="Connector: Curved 50">
              <a:extLst>
                <a:ext uri="{FF2B5EF4-FFF2-40B4-BE49-F238E27FC236}">
                  <a16:creationId xmlns:a16="http://schemas.microsoft.com/office/drawing/2014/main" id="{37A280DC-4EB2-15FE-9B09-EC0EB7B1D5A1}"/>
                </a:ext>
              </a:extLst>
            </p:cNvPr>
            <p:cNvCxnSpPr>
              <a:cxnSpLocks/>
            </p:cNvCxnSpPr>
            <p:nvPr/>
          </p:nvCxnSpPr>
          <p:spPr>
            <a:xfrm rot="2700000">
              <a:off x="1905737" y="3488556"/>
              <a:ext cx="391886" cy="375558"/>
            </a:xfrm>
            <a:prstGeom prst="curvedConnector3">
              <a:avLst/>
            </a:prstGeom>
            <a:ln w="635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9" name="Picture 2" descr="See the source image">
              <a:extLst>
                <a:ext uri="{FF2B5EF4-FFF2-40B4-BE49-F238E27FC236}">
                  <a16:creationId xmlns:a16="http://schemas.microsoft.com/office/drawing/2014/main" id="{7CC5C4B4-2400-2482-F320-F1FF9D3438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2922" y="3394244"/>
              <a:ext cx="542666" cy="5426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164C0462-0F8C-64A1-8678-2D486B89C8F0}"/>
              </a:ext>
            </a:extLst>
          </p:cNvPr>
          <p:cNvGrpSpPr/>
          <p:nvPr/>
        </p:nvGrpSpPr>
        <p:grpSpPr>
          <a:xfrm>
            <a:off x="9089173" y="2941867"/>
            <a:ext cx="1041687" cy="542666"/>
            <a:chOff x="1913901" y="3394244"/>
            <a:chExt cx="1041687" cy="542666"/>
          </a:xfrm>
        </p:grpSpPr>
        <p:cxnSp>
          <p:nvCxnSpPr>
            <p:cNvPr id="101" name="Connector: Curved 56">
              <a:extLst>
                <a:ext uri="{FF2B5EF4-FFF2-40B4-BE49-F238E27FC236}">
                  <a16:creationId xmlns:a16="http://schemas.microsoft.com/office/drawing/2014/main" id="{35D3CEC3-E696-B315-03C4-2B9A2CA883C8}"/>
                </a:ext>
              </a:extLst>
            </p:cNvPr>
            <p:cNvCxnSpPr>
              <a:cxnSpLocks/>
            </p:cNvCxnSpPr>
            <p:nvPr/>
          </p:nvCxnSpPr>
          <p:spPr>
            <a:xfrm rot="2700000">
              <a:off x="1905737" y="3488556"/>
              <a:ext cx="391886" cy="375558"/>
            </a:xfrm>
            <a:prstGeom prst="curvedConnector3">
              <a:avLst/>
            </a:prstGeom>
            <a:ln w="635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2" name="Picture 2" descr="See the source image">
              <a:extLst>
                <a:ext uri="{FF2B5EF4-FFF2-40B4-BE49-F238E27FC236}">
                  <a16:creationId xmlns:a16="http://schemas.microsoft.com/office/drawing/2014/main" id="{273BF45C-855B-A848-D8CF-8D15E67008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2922" y="3394244"/>
              <a:ext cx="542666" cy="5426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3" name="TextBox 102">
            <a:extLst>
              <a:ext uri="{FF2B5EF4-FFF2-40B4-BE49-F238E27FC236}">
                <a16:creationId xmlns:a16="http://schemas.microsoft.com/office/drawing/2014/main" id="{549DB13A-A3B5-42F6-2E0F-B564F9AADDA7}"/>
              </a:ext>
            </a:extLst>
          </p:cNvPr>
          <p:cNvSpPr txBox="1"/>
          <p:nvPr/>
        </p:nvSpPr>
        <p:spPr>
          <a:xfrm>
            <a:off x="11320688" y="2840733"/>
            <a:ext cx="828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…</a:t>
            </a:r>
          </a:p>
        </p:txBody>
      </p:sp>
      <p:sp>
        <p:nvSpPr>
          <p:cNvPr id="105" name="Slide Number Placeholder 5">
            <a:extLst>
              <a:ext uri="{FF2B5EF4-FFF2-40B4-BE49-F238E27FC236}">
                <a16:creationId xmlns:a16="http://schemas.microsoft.com/office/drawing/2014/main" id="{77BECB4C-34DC-0BF4-A23B-B476208EA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54A44620-EA89-42D9-96E3-7231E7723064}" type="slidenum">
              <a:rPr lang="en-US" smtClean="0"/>
              <a:t>19</a:t>
            </a:fld>
            <a:endParaRPr lang="en-US"/>
          </a:p>
        </p:txBody>
      </p:sp>
      <p:sp>
        <p:nvSpPr>
          <p:cNvPr id="106" name="Rounded Rectangle 105">
            <a:extLst>
              <a:ext uri="{FF2B5EF4-FFF2-40B4-BE49-F238E27FC236}">
                <a16:creationId xmlns:a16="http://schemas.microsoft.com/office/drawing/2014/main" id="{A3C00686-ED03-1D27-45EF-92470E1018F7}"/>
              </a:ext>
            </a:extLst>
          </p:cNvPr>
          <p:cNvSpPr/>
          <p:nvPr/>
        </p:nvSpPr>
        <p:spPr>
          <a:xfrm>
            <a:off x="7703420" y="1418291"/>
            <a:ext cx="3526667" cy="146662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Gradient record 3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(missing gradients from server 4)</a:t>
            </a:r>
          </a:p>
        </p:txBody>
      </p:sp>
      <p:sp>
        <p:nvSpPr>
          <p:cNvPr id="107" name="Google Shape;160;p26">
            <a:extLst>
              <a:ext uri="{FF2B5EF4-FFF2-40B4-BE49-F238E27FC236}">
                <a16:creationId xmlns:a16="http://schemas.microsoft.com/office/drawing/2014/main" id="{830C44FB-B2C7-D119-3141-00AAF4AA4025}"/>
              </a:ext>
            </a:extLst>
          </p:cNvPr>
          <p:cNvSpPr txBox="1"/>
          <p:nvPr/>
        </p:nvSpPr>
        <p:spPr>
          <a:xfrm>
            <a:off x="1333778" y="3570432"/>
            <a:ext cx="1739899" cy="438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Trio thread</a:t>
            </a:r>
            <a:endParaRPr sz="2400" dirty="0">
              <a:solidFill>
                <a:schemeClr val="accent5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60;p26">
            <a:extLst>
              <a:ext uri="{FF2B5EF4-FFF2-40B4-BE49-F238E27FC236}">
                <a16:creationId xmlns:a16="http://schemas.microsoft.com/office/drawing/2014/main" id="{050C762F-D62F-F13A-FD01-83BBA9EFE997}"/>
              </a:ext>
            </a:extLst>
          </p:cNvPr>
          <p:cNvSpPr txBox="1"/>
          <p:nvPr/>
        </p:nvSpPr>
        <p:spPr>
          <a:xfrm>
            <a:off x="5060429" y="3555442"/>
            <a:ext cx="1739899" cy="438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accent6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Trio thread</a:t>
            </a:r>
            <a:endParaRPr sz="2400" dirty="0">
              <a:solidFill>
                <a:schemeClr val="accent6">
                  <a:lumMod val="7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60;p26">
            <a:extLst>
              <a:ext uri="{FF2B5EF4-FFF2-40B4-BE49-F238E27FC236}">
                <a16:creationId xmlns:a16="http://schemas.microsoft.com/office/drawing/2014/main" id="{980F083B-F36F-03BC-3CFB-F8E5007A53AA}"/>
              </a:ext>
            </a:extLst>
          </p:cNvPr>
          <p:cNvSpPr txBox="1"/>
          <p:nvPr/>
        </p:nvSpPr>
        <p:spPr>
          <a:xfrm>
            <a:off x="8760460" y="3541485"/>
            <a:ext cx="1739899" cy="438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accent4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Trio thread</a:t>
            </a:r>
            <a:endParaRPr sz="2400" dirty="0">
              <a:solidFill>
                <a:schemeClr val="accent4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Rounded Rectangle 109">
            <a:extLst>
              <a:ext uri="{FF2B5EF4-FFF2-40B4-BE49-F238E27FC236}">
                <a16:creationId xmlns:a16="http://schemas.microsoft.com/office/drawing/2014/main" id="{661AAB60-FE6A-6263-C13A-C378EED90B21}"/>
              </a:ext>
            </a:extLst>
          </p:cNvPr>
          <p:cNvSpPr/>
          <p:nvPr/>
        </p:nvSpPr>
        <p:spPr>
          <a:xfrm>
            <a:off x="573284" y="2943516"/>
            <a:ext cx="11111901" cy="96457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5A070432-C5F5-2BD3-53EA-D4A586A1E921}"/>
              </a:ext>
            </a:extLst>
          </p:cNvPr>
          <p:cNvSpPr/>
          <p:nvPr/>
        </p:nvSpPr>
        <p:spPr>
          <a:xfrm>
            <a:off x="821264" y="2925465"/>
            <a:ext cx="10248207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dirty="0">
                <a:solidFill>
                  <a:srgbClr val="C00000"/>
                </a:solidFill>
                <a:cs typeface="Segoe UI Light" panose="020B0502040204020203" pitchFamily="34" charset="0"/>
              </a:rPr>
              <a:t>The switch would need to create one thread per packet, and is not scalable for large ML models.</a:t>
            </a:r>
          </a:p>
        </p:txBody>
      </p:sp>
    </p:spTree>
    <p:extLst>
      <p:ext uri="{BB962C8B-B14F-4D97-AF65-F5344CB8AC3E}">
        <p14:creationId xmlns:p14="http://schemas.microsoft.com/office/powerpoint/2010/main" val="2609168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1.85185E-6 L 0.34727 -0.11805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57" y="-5903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3.7037E-6 L -0.11185 -0.11898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99" y="-5949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1.85185E-6 L 0.11797 -0.1169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98" y="-5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1.85185E-6 L 0.34727 -0.11806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57" y="-5903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48148E-6 L -0.11185 -0.11898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99" y="-5949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1.85185E-6 L 0.11797 -0.1169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98" y="-5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000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000"/>
                            </p:stCondLst>
                            <p:childTnLst>
                              <p:par>
                                <p:cTn id="8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000"/>
                            </p:stCondLst>
                            <p:childTnLst>
                              <p:par>
                                <p:cTn id="92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22222E-6 L 0.34727 -0.11805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57" y="-5903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07407E-6 L -0.11185 -0.11898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99" y="-5949"/>
                                    </p:animMotion>
                                  </p:childTnLst>
                                </p:cTn>
                              </p:par>
                              <p:par>
                                <p:cTn id="9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22222E-6 L 0.11797 -0.1169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98" y="-5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6000"/>
                            </p:stCondLst>
                            <p:childTnLst>
                              <p:par>
                                <p:cTn id="9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6000"/>
                            </p:stCondLst>
                            <p:childTnLst>
                              <p:par>
                                <p:cTn id="106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13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85185E-6 L 0.34726 -0.11806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57" y="-5903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1.48148E-6 L -0.11185 -0.11898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99" y="-5949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1.85185E-6 L 0.11797 -0.1169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98" y="-5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8000"/>
                            </p:stCondLst>
                            <p:childTnLst>
                              <p:par>
                                <p:cTn id="1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8000"/>
                            </p:stCondLst>
                            <p:childTnLst>
                              <p:par>
                                <p:cTn id="1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/>
      <p:bldP spid="80" grpId="0" animBg="1"/>
      <p:bldP spid="81" grpId="0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  <p:bldP spid="88" grpId="0"/>
      <p:bldP spid="89" grpId="0" animBg="1"/>
      <p:bldP spid="89" grpId="1" animBg="1"/>
      <p:bldP spid="90" grpId="0" animBg="1"/>
      <p:bldP spid="90" grpId="1" animBg="1"/>
      <p:bldP spid="91" grpId="0" animBg="1"/>
      <p:bldP spid="91" grpId="1" animBg="1"/>
      <p:bldP spid="92" grpId="0" animBg="1"/>
      <p:bldP spid="93" grpId="0"/>
      <p:bldP spid="103" grpId="0"/>
      <p:bldP spid="106" grpId="0" animBg="1"/>
      <p:bldP spid="107" grpId="0"/>
      <p:bldP spid="108" grpId="0"/>
      <p:bldP spid="109" grpId="0"/>
      <p:bldP spid="110" grpId="0" animBg="1"/>
      <p:bldP spid="1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BFE82E3-DB2D-855C-3270-0379739B7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040" y="0"/>
            <a:ext cx="11383287" cy="1325563"/>
          </a:xfrm>
        </p:spPr>
        <p:txBody>
          <a:bodyPr>
            <a:normAutofit/>
          </a:bodyPr>
          <a:lstStyle/>
          <a:p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Data-intensive applications are the foundation of online services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4ABBF33-4667-4914-DC76-BA75381EDC81}"/>
              </a:ext>
            </a:extLst>
          </p:cNvPr>
          <p:cNvGrpSpPr/>
          <p:nvPr/>
        </p:nvGrpSpPr>
        <p:grpSpPr>
          <a:xfrm>
            <a:off x="503269" y="1087364"/>
            <a:ext cx="2538663" cy="2676091"/>
            <a:chOff x="503269" y="1087364"/>
            <a:chExt cx="2538663" cy="2676091"/>
          </a:xfrm>
        </p:grpSpPr>
        <p:pic>
          <p:nvPicPr>
            <p:cNvPr id="6" name="Picture 2" descr="See the source image">
              <a:extLst>
                <a:ext uri="{FF2B5EF4-FFF2-40B4-BE49-F238E27FC236}">
                  <a16:creationId xmlns:a16="http://schemas.microsoft.com/office/drawing/2014/main" id="{91F9FF0F-0B30-EA1B-7B8A-6C14C69070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256" y="1087364"/>
              <a:ext cx="2183648" cy="21836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5FA798D-0404-25C4-F55D-8451400EE5CA}"/>
                </a:ext>
              </a:extLst>
            </p:cNvPr>
            <p:cNvSpPr txBox="1"/>
            <p:nvPr/>
          </p:nvSpPr>
          <p:spPr>
            <a:xfrm>
              <a:off x="503269" y="3271012"/>
              <a:ext cx="2538663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>
                  <a:solidFill>
                    <a:srgbClr val="C00000"/>
                  </a:solidFill>
                </a:rPr>
                <a:t>Machine learning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AC0DB605-E249-776D-A723-2E1C3CA37232}"/>
              </a:ext>
            </a:extLst>
          </p:cNvPr>
          <p:cNvGrpSpPr/>
          <p:nvPr/>
        </p:nvGrpSpPr>
        <p:grpSpPr>
          <a:xfrm>
            <a:off x="3443122" y="1103238"/>
            <a:ext cx="2183648" cy="2700155"/>
            <a:chOff x="3443122" y="1103238"/>
            <a:chExt cx="2183648" cy="2700155"/>
          </a:xfrm>
        </p:grpSpPr>
        <p:pic>
          <p:nvPicPr>
            <p:cNvPr id="9" name="Picture 4" descr="See the source image">
              <a:extLst>
                <a:ext uri="{FF2B5EF4-FFF2-40B4-BE49-F238E27FC236}">
                  <a16:creationId xmlns:a16="http://schemas.microsoft.com/office/drawing/2014/main" id="{3F7D898B-15EF-8613-76EB-B62E907BA92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3122" y="1103238"/>
              <a:ext cx="2183648" cy="21836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A61B291-8E64-C91B-30ED-89B75F4760A8}"/>
                </a:ext>
              </a:extLst>
            </p:cNvPr>
            <p:cNvSpPr txBox="1"/>
            <p:nvPr/>
          </p:nvSpPr>
          <p:spPr>
            <a:xfrm>
              <a:off x="3824205" y="3310950"/>
              <a:ext cx="1734131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>
                  <a:solidFill>
                    <a:srgbClr val="C00000"/>
                  </a:solidFill>
                </a:rPr>
                <a:t>Databases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3B14E53-9B8D-91D6-673F-37BD446B9F9A}"/>
              </a:ext>
            </a:extLst>
          </p:cNvPr>
          <p:cNvGrpSpPr/>
          <p:nvPr/>
        </p:nvGrpSpPr>
        <p:grpSpPr>
          <a:xfrm>
            <a:off x="9299071" y="1127302"/>
            <a:ext cx="2354016" cy="2688122"/>
            <a:chOff x="9299071" y="1127302"/>
            <a:chExt cx="2354016" cy="2688122"/>
          </a:xfrm>
        </p:grpSpPr>
        <p:pic>
          <p:nvPicPr>
            <p:cNvPr id="12" name="Picture 12" descr="See the source image">
              <a:extLst>
                <a:ext uri="{FF2B5EF4-FFF2-40B4-BE49-F238E27FC236}">
                  <a16:creationId xmlns:a16="http://schemas.microsoft.com/office/drawing/2014/main" id="{ECBB9FC7-7EFC-DFF5-3E84-996594547C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99071" y="1127302"/>
              <a:ext cx="2183648" cy="21836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D730D81-BC4E-322F-AE86-CCB8448D1CC2}"/>
                </a:ext>
              </a:extLst>
            </p:cNvPr>
            <p:cNvSpPr txBox="1"/>
            <p:nvPr/>
          </p:nvSpPr>
          <p:spPr>
            <a:xfrm>
              <a:off x="9372923" y="3322981"/>
              <a:ext cx="2280164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>
                  <a:solidFill>
                    <a:srgbClr val="C00000"/>
                  </a:solidFill>
                </a:rPr>
                <a:t>Data analytics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FC8D44A-F657-560E-C0BF-04C27295A160}"/>
              </a:ext>
            </a:extLst>
          </p:cNvPr>
          <p:cNvGrpSpPr/>
          <p:nvPr/>
        </p:nvGrpSpPr>
        <p:grpSpPr>
          <a:xfrm>
            <a:off x="6248988" y="1211524"/>
            <a:ext cx="2331527" cy="2575147"/>
            <a:chOff x="6248988" y="1211524"/>
            <a:chExt cx="2331527" cy="2575147"/>
          </a:xfrm>
        </p:grpSpPr>
        <p:pic>
          <p:nvPicPr>
            <p:cNvPr id="15" name="Picture 16" descr="See the source image">
              <a:extLst>
                <a:ext uri="{FF2B5EF4-FFF2-40B4-BE49-F238E27FC236}">
                  <a16:creationId xmlns:a16="http://schemas.microsoft.com/office/drawing/2014/main" id="{77B4F9DB-D3DD-59A0-C4F2-4D42DB083C0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82" r="11259"/>
            <a:stretch/>
          </p:blipFill>
          <p:spPr bwMode="auto">
            <a:xfrm>
              <a:off x="6248988" y="1211524"/>
              <a:ext cx="2270407" cy="21541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11A4A21-E4FA-8ED1-0C59-4B37BCCB998A}"/>
                </a:ext>
              </a:extLst>
            </p:cNvPr>
            <p:cNvSpPr txBox="1"/>
            <p:nvPr/>
          </p:nvSpPr>
          <p:spPr>
            <a:xfrm>
              <a:off x="6300351" y="3294228"/>
              <a:ext cx="2280164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dirty="0">
                  <a:solidFill>
                    <a:srgbClr val="C00000"/>
                  </a:solidFill>
                </a:rPr>
                <a:t>Storage</a:t>
              </a: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DF26F7FA-840B-D502-BB09-AC6D15DE32EE}"/>
              </a:ext>
            </a:extLst>
          </p:cNvPr>
          <p:cNvSpPr/>
          <p:nvPr/>
        </p:nvSpPr>
        <p:spPr>
          <a:xfrm>
            <a:off x="587040" y="5000037"/>
            <a:ext cx="115657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>
                <a:solidFill>
                  <a:prstClr val="black"/>
                </a:solidFill>
                <a:cs typeface="Segoe UI Light" panose="020B0502040204020203" pitchFamily="34" charset="0"/>
              </a:rPr>
              <a:t>Moore’s law is slowing down</a:t>
            </a:r>
            <a:endParaRPr kumimoji="0" lang="en-US" sz="28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Segoe UI Light" panose="020B0502040204020203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CB52C4F-37FE-59C4-EE22-81A8A4F4D0EA}"/>
              </a:ext>
            </a:extLst>
          </p:cNvPr>
          <p:cNvSpPr/>
          <p:nvPr/>
        </p:nvSpPr>
        <p:spPr>
          <a:xfrm>
            <a:off x="587040" y="5576096"/>
            <a:ext cx="115657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cs typeface="Segoe UI Light" panose="020B0502040204020203" pitchFamily="34" charset="0"/>
              </a:rPr>
              <a:t>We need efficient distributed systems for data-intensive applications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80DFDB9-EE47-7057-C641-7EC9027F47C1}"/>
              </a:ext>
            </a:extLst>
          </p:cNvPr>
          <p:cNvGrpSpPr/>
          <p:nvPr/>
        </p:nvGrpSpPr>
        <p:grpSpPr>
          <a:xfrm>
            <a:off x="956315" y="3916625"/>
            <a:ext cx="6861978" cy="978443"/>
            <a:chOff x="4267552" y="3875742"/>
            <a:chExt cx="6861978" cy="978443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455C192A-C66F-1FED-C8B6-D00CDF1B0B14}"/>
                </a:ext>
              </a:extLst>
            </p:cNvPr>
            <p:cNvGrpSpPr/>
            <p:nvPr/>
          </p:nvGrpSpPr>
          <p:grpSpPr>
            <a:xfrm>
              <a:off x="5727499" y="3875742"/>
              <a:ext cx="5402031" cy="978443"/>
              <a:chOff x="5956099" y="3998141"/>
              <a:chExt cx="5402031" cy="978443"/>
            </a:xfrm>
          </p:grpSpPr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D3DA852F-2507-465E-D094-8163AE75598A}"/>
                  </a:ext>
                </a:extLst>
              </p:cNvPr>
              <p:cNvGrpSpPr/>
              <p:nvPr/>
            </p:nvGrpSpPr>
            <p:grpSpPr>
              <a:xfrm>
                <a:off x="5956099" y="3998141"/>
                <a:ext cx="3699598" cy="978443"/>
                <a:chOff x="6140539" y="826540"/>
                <a:chExt cx="4126389" cy="1116786"/>
              </a:xfrm>
            </p:grpSpPr>
            <p:pic>
              <p:nvPicPr>
                <p:cNvPr id="24" name="Picture 23">
                  <a:extLst>
                    <a:ext uri="{FF2B5EF4-FFF2-40B4-BE49-F238E27FC236}">
                      <a16:creationId xmlns:a16="http://schemas.microsoft.com/office/drawing/2014/main" id="{0FC4DD81-C4F4-AF7B-043F-7D4F4D5D2E8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474180" y="1137846"/>
                  <a:ext cx="1792748" cy="656863"/>
                </a:xfrm>
                <a:prstGeom prst="rect">
                  <a:avLst/>
                </a:prstGeom>
              </p:spPr>
            </p:pic>
            <p:pic>
              <p:nvPicPr>
                <p:cNvPr id="25" name="Picture 24">
                  <a:extLst>
                    <a:ext uri="{FF2B5EF4-FFF2-40B4-BE49-F238E27FC236}">
                      <a16:creationId xmlns:a16="http://schemas.microsoft.com/office/drawing/2014/main" id="{448F457E-5E20-7E41-355E-4BA95FC89C5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140539" y="826540"/>
                  <a:ext cx="2491673" cy="1116786"/>
                </a:xfrm>
                <a:prstGeom prst="rect">
                  <a:avLst/>
                </a:prstGeom>
              </p:spPr>
            </p:pic>
          </p:grpSp>
          <p:pic>
            <p:nvPicPr>
              <p:cNvPr id="23" name="Picture 20" descr="See the source image">
                <a:extLst>
                  <a:ext uri="{FF2B5EF4-FFF2-40B4-BE49-F238E27FC236}">
                    <a16:creationId xmlns:a16="http://schemas.microsoft.com/office/drawing/2014/main" id="{BE3543C0-983F-F291-5E9F-A5BB1F18B0E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34934" y="4317263"/>
                <a:ext cx="1623196" cy="32788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1" name="Picture 2" descr="See the source image">
              <a:extLst>
                <a:ext uri="{FF2B5EF4-FFF2-40B4-BE49-F238E27FC236}">
                  <a16:creationId xmlns:a16="http://schemas.microsoft.com/office/drawing/2014/main" id="{ED20F741-C2DB-6B8E-4E7F-E267C9D6877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96" t="23636" r="8384" b="28382"/>
            <a:stretch/>
          </p:blipFill>
          <p:spPr bwMode="auto">
            <a:xfrm>
              <a:off x="4267552" y="4047244"/>
              <a:ext cx="1579068" cy="6158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0DB194FC-3F09-AD07-1A11-C92B50AA86B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48792" y="4104010"/>
            <a:ext cx="2648261" cy="604394"/>
          </a:xfrm>
          <a:prstGeom prst="rect">
            <a:avLst/>
          </a:prstGeom>
        </p:spPr>
      </p:pic>
      <p:sp>
        <p:nvSpPr>
          <p:cNvPr id="28" name="Slide Number Placeholder 15">
            <a:extLst>
              <a:ext uri="{FF2B5EF4-FFF2-40B4-BE49-F238E27FC236}">
                <a16:creationId xmlns:a16="http://schemas.microsoft.com/office/drawing/2014/main" id="{B0CBBF6C-A465-F10A-B627-61C6AE08F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54A44620-EA89-42D9-96E3-7231E772306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776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D12FFE22-AF7C-6631-DC1E-7FE7778BB428}"/>
              </a:ext>
            </a:extLst>
          </p:cNvPr>
          <p:cNvSpPr/>
          <p:nvPr/>
        </p:nvSpPr>
        <p:spPr>
          <a:xfrm>
            <a:off x="829449" y="819454"/>
            <a:ext cx="11114597" cy="581766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74147CF-30C7-B223-F63C-52A446DE649E}"/>
              </a:ext>
            </a:extLst>
          </p:cNvPr>
          <p:cNvSpPr txBox="1">
            <a:spLocks/>
          </p:cNvSpPr>
          <p:nvPr/>
        </p:nvSpPr>
        <p:spPr>
          <a:xfrm>
            <a:off x="435608" y="-3232"/>
            <a:ext cx="1160632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Trio-ML’s approach: decouple timeout threads from packet arrivals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68B380-04CB-0CDE-81C7-B318B998737D}"/>
              </a:ext>
            </a:extLst>
          </p:cNvPr>
          <p:cNvSpPr txBox="1"/>
          <p:nvPr/>
        </p:nvSpPr>
        <p:spPr>
          <a:xfrm>
            <a:off x="4558824" y="886002"/>
            <a:ext cx="44769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Trio-based switch memory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FD45677C-6BDF-43D8-BA68-A60A2CD3B04C}"/>
              </a:ext>
            </a:extLst>
          </p:cNvPr>
          <p:cNvSpPr/>
          <p:nvPr/>
        </p:nvSpPr>
        <p:spPr>
          <a:xfrm>
            <a:off x="1133234" y="1336365"/>
            <a:ext cx="3211945" cy="128156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Gradient record </a:t>
            </a:r>
            <a:r>
              <a:rPr lang="zh-CN" altLang="en-US" dirty="0">
                <a:solidFill>
                  <a:schemeClr val="tx1"/>
                </a:solidFill>
              </a:rPr>
              <a:t> </a:t>
            </a:r>
            <a:r>
              <a:rPr lang="en-US" altLang="zh-CN" dirty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(missing gradients from server 4)</a:t>
            </a:r>
          </a:p>
          <a:p>
            <a:pPr algn="ctr"/>
            <a:endParaRPr lang="en-US" sz="1600" dirty="0">
              <a:solidFill>
                <a:schemeClr val="tx1"/>
              </a:solidFill>
            </a:endParaRPr>
          </a:p>
          <a:p>
            <a:pPr algn="ctr"/>
            <a:endParaRPr lang="en-US" sz="1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36B7ED-C9AB-ABAE-273B-B131586CC632}"/>
              </a:ext>
            </a:extLst>
          </p:cNvPr>
          <p:cNvSpPr txBox="1"/>
          <p:nvPr/>
        </p:nvSpPr>
        <p:spPr>
          <a:xfrm>
            <a:off x="7839102" y="1811730"/>
            <a:ext cx="828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…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12AC4BEA-C5A3-5CC8-C105-93227D91A145}"/>
              </a:ext>
            </a:extLst>
          </p:cNvPr>
          <p:cNvSpPr/>
          <p:nvPr/>
        </p:nvSpPr>
        <p:spPr>
          <a:xfrm>
            <a:off x="1134915" y="2926864"/>
            <a:ext cx="3208581" cy="128156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Gradient record M+1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(missing gradients from server 4)</a:t>
            </a:r>
          </a:p>
          <a:p>
            <a:pPr algn="ctr"/>
            <a:endParaRPr lang="en-US" sz="1600" dirty="0">
              <a:solidFill>
                <a:schemeClr val="tx1"/>
              </a:solidFill>
            </a:endParaRPr>
          </a:p>
          <a:p>
            <a:pPr algn="ctr"/>
            <a:endParaRPr lang="en-US" sz="1600" dirty="0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C0DC6773-5E40-1AA8-C18E-5043BAC489A7}"/>
              </a:ext>
            </a:extLst>
          </p:cNvPr>
          <p:cNvSpPr/>
          <p:nvPr/>
        </p:nvSpPr>
        <p:spPr>
          <a:xfrm>
            <a:off x="1130570" y="4740513"/>
            <a:ext cx="3208581" cy="128156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Gradient record  (N-1)M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(missing gradients from server 4)</a:t>
            </a:r>
          </a:p>
          <a:p>
            <a:pPr algn="ctr"/>
            <a:endParaRPr lang="en-US" sz="1600" dirty="0">
              <a:solidFill>
                <a:schemeClr val="tx1"/>
              </a:solidFill>
            </a:endParaRPr>
          </a:p>
          <a:p>
            <a:pPr algn="ctr"/>
            <a:endParaRPr lang="en-US" sz="1600" dirty="0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87F2188D-7087-FCBE-5E88-A4728B2F8B85}"/>
              </a:ext>
            </a:extLst>
          </p:cNvPr>
          <p:cNvSpPr/>
          <p:nvPr/>
        </p:nvSpPr>
        <p:spPr>
          <a:xfrm>
            <a:off x="4449330" y="1322171"/>
            <a:ext cx="3196735" cy="12896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Gradient record</a:t>
            </a:r>
            <a:r>
              <a:rPr lang="zh-CN" altLang="en-US" dirty="0">
                <a:solidFill>
                  <a:schemeClr val="tx1"/>
                </a:solidFill>
              </a:rPr>
              <a:t> </a:t>
            </a:r>
            <a:r>
              <a:rPr lang="en-US" altLang="zh-CN" dirty="0">
                <a:solidFill>
                  <a:schemeClr val="tx1"/>
                </a:solidFill>
              </a:rPr>
              <a:t>2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(missing gradients from server 4)</a:t>
            </a:r>
          </a:p>
          <a:p>
            <a:pPr algn="ctr"/>
            <a:endParaRPr lang="en-US" sz="1600" dirty="0">
              <a:solidFill>
                <a:schemeClr val="tx1"/>
              </a:solidFill>
            </a:endParaRPr>
          </a:p>
          <a:p>
            <a:pPr algn="ctr"/>
            <a:endParaRPr lang="en-US" sz="1600" dirty="0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A3B5BEE5-9042-DDEE-FF18-2B1D223989CC}"/>
              </a:ext>
            </a:extLst>
          </p:cNvPr>
          <p:cNvSpPr/>
          <p:nvPr/>
        </p:nvSpPr>
        <p:spPr>
          <a:xfrm>
            <a:off x="4428309" y="2909722"/>
            <a:ext cx="3190470" cy="129870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Gradient record M+2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(missing gradients from server 4)</a:t>
            </a:r>
          </a:p>
          <a:p>
            <a:pPr algn="ctr"/>
            <a:endParaRPr lang="en-US" sz="1600" dirty="0">
              <a:solidFill>
                <a:schemeClr val="tx1"/>
              </a:solidFill>
            </a:endParaRPr>
          </a:p>
          <a:p>
            <a:pPr algn="ctr"/>
            <a:endParaRPr lang="en-US" sz="1600" dirty="0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85C123B3-7F34-412E-0A8E-A7562C60BB5F}"/>
              </a:ext>
            </a:extLst>
          </p:cNvPr>
          <p:cNvSpPr/>
          <p:nvPr/>
        </p:nvSpPr>
        <p:spPr>
          <a:xfrm>
            <a:off x="4428308" y="4734798"/>
            <a:ext cx="3189625" cy="128156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Gradient record (N-1)M+1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(missing gradients from server 4)</a:t>
            </a:r>
          </a:p>
          <a:p>
            <a:pPr algn="ctr"/>
            <a:endParaRPr lang="en-US" sz="1600" dirty="0">
              <a:solidFill>
                <a:schemeClr val="tx1"/>
              </a:solidFill>
            </a:endParaRPr>
          </a:p>
          <a:p>
            <a:pPr algn="ctr"/>
            <a:endParaRPr lang="en-US" sz="16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55E0372-D4A5-4CD9-EAE9-A6D6346F07F4}"/>
              </a:ext>
            </a:extLst>
          </p:cNvPr>
          <p:cNvSpPr txBox="1"/>
          <p:nvPr/>
        </p:nvSpPr>
        <p:spPr>
          <a:xfrm>
            <a:off x="7850392" y="3332495"/>
            <a:ext cx="828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…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E81AF23-6FE6-7029-9646-8A296B32C62A}"/>
              </a:ext>
            </a:extLst>
          </p:cNvPr>
          <p:cNvSpPr txBox="1"/>
          <p:nvPr/>
        </p:nvSpPr>
        <p:spPr>
          <a:xfrm>
            <a:off x="7886036" y="5096560"/>
            <a:ext cx="828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…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C5BD6B5-93DC-3B7F-42D3-4E76161B81CC}"/>
              </a:ext>
            </a:extLst>
          </p:cNvPr>
          <p:cNvSpPr txBox="1"/>
          <p:nvPr/>
        </p:nvSpPr>
        <p:spPr>
          <a:xfrm>
            <a:off x="2414451" y="4111240"/>
            <a:ext cx="828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…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6C5C0BC-CA9A-E518-B912-AF2DC6B3C6BC}"/>
              </a:ext>
            </a:extLst>
          </p:cNvPr>
          <p:cNvSpPr txBox="1"/>
          <p:nvPr/>
        </p:nvSpPr>
        <p:spPr>
          <a:xfrm>
            <a:off x="5748975" y="4136118"/>
            <a:ext cx="828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…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9EFB66F8-53AA-1AB6-6779-60E9180C270B}"/>
              </a:ext>
            </a:extLst>
          </p:cNvPr>
          <p:cNvSpPr/>
          <p:nvPr/>
        </p:nvSpPr>
        <p:spPr>
          <a:xfrm>
            <a:off x="8414006" y="1322171"/>
            <a:ext cx="3196735" cy="12896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Gradient record M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(missing gradients from server 4)</a:t>
            </a:r>
          </a:p>
          <a:p>
            <a:pPr algn="ctr"/>
            <a:endParaRPr lang="en-US" sz="1600" dirty="0">
              <a:solidFill>
                <a:schemeClr val="tx1"/>
              </a:solidFill>
            </a:endParaRPr>
          </a:p>
          <a:p>
            <a:pPr algn="ctr"/>
            <a:endParaRPr lang="en-US" sz="1600" dirty="0"/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44AB2C6D-F098-DFC5-84DE-BC56EE6DFC4B}"/>
              </a:ext>
            </a:extLst>
          </p:cNvPr>
          <p:cNvSpPr/>
          <p:nvPr/>
        </p:nvSpPr>
        <p:spPr>
          <a:xfrm>
            <a:off x="8410484" y="2913150"/>
            <a:ext cx="3196735" cy="127376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Gradient record 2M 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(missing gradients from server 4)</a:t>
            </a:r>
          </a:p>
          <a:p>
            <a:pPr algn="ctr"/>
            <a:endParaRPr lang="en-US" sz="1600" dirty="0">
              <a:solidFill>
                <a:schemeClr val="tx1"/>
              </a:solidFill>
            </a:endParaRPr>
          </a:p>
          <a:p>
            <a:pPr algn="ctr"/>
            <a:endParaRPr lang="en-US" sz="1600" dirty="0"/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3123DE8D-63A0-9C66-45C5-909EA934F21D}"/>
              </a:ext>
            </a:extLst>
          </p:cNvPr>
          <p:cNvSpPr/>
          <p:nvPr/>
        </p:nvSpPr>
        <p:spPr>
          <a:xfrm>
            <a:off x="8417594" y="4752724"/>
            <a:ext cx="3196735" cy="126363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Gradient record NM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(missing gradients from server 4)</a:t>
            </a:r>
          </a:p>
          <a:p>
            <a:pPr algn="ctr"/>
            <a:endParaRPr lang="en-US" sz="1600" dirty="0">
              <a:solidFill>
                <a:schemeClr val="tx1"/>
              </a:solidFill>
            </a:endParaRPr>
          </a:p>
          <a:p>
            <a:pPr algn="ctr"/>
            <a:endParaRPr lang="en-US" sz="16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10EAE22-55F9-A8B7-C28F-1EF4CAFB21A6}"/>
              </a:ext>
            </a:extLst>
          </p:cNvPr>
          <p:cNvSpPr txBox="1"/>
          <p:nvPr/>
        </p:nvSpPr>
        <p:spPr>
          <a:xfrm>
            <a:off x="9920232" y="4116985"/>
            <a:ext cx="828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…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3D8A799-4925-1480-C819-DC5671364011}"/>
              </a:ext>
            </a:extLst>
          </p:cNvPr>
          <p:cNvSpPr txBox="1"/>
          <p:nvPr/>
        </p:nvSpPr>
        <p:spPr>
          <a:xfrm>
            <a:off x="7853451" y="4110964"/>
            <a:ext cx="828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…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53A5627-CA41-ADB6-06D6-F32C2CD0B97D}"/>
              </a:ext>
            </a:extLst>
          </p:cNvPr>
          <p:cNvSpPr txBox="1"/>
          <p:nvPr/>
        </p:nvSpPr>
        <p:spPr>
          <a:xfrm>
            <a:off x="1337676" y="2081137"/>
            <a:ext cx="3221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Recently Referenced Flag = 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C18291D-1418-E41E-EB83-23DE5236FEB2}"/>
              </a:ext>
            </a:extLst>
          </p:cNvPr>
          <p:cNvSpPr txBox="1"/>
          <p:nvPr/>
        </p:nvSpPr>
        <p:spPr>
          <a:xfrm>
            <a:off x="4630676" y="2056578"/>
            <a:ext cx="3081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Recently Referenced Flag = 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1388421-0F12-EECE-27C8-D9356A0BD67D}"/>
              </a:ext>
            </a:extLst>
          </p:cNvPr>
          <p:cNvSpPr txBox="1"/>
          <p:nvPr/>
        </p:nvSpPr>
        <p:spPr>
          <a:xfrm>
            <a:off x="8750984" y="2056877"/>
            <a:ext cx="3320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Recently Referenced Flag = 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A05C6BE-02E1-A956-34E8-9FC724A1BC62}"/>
              </a:ext>
            </a:extLst>
          </p:cNvPr>
          <p:cNvSpPr txBox="1"/>
          <p:nvPr/>
        </p:nvSpPr>
        <p:spPr>
          <a:xfrm>
            <a:off x="1326263" y="3680677"/>
            <a:ext cx="2986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Recently Referenced Flag = 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14D14B2-EE1E-622E-5D75-D4E11ED1731D}"/>
              </a:ext>
            </a:extLst>
          </p:cNvPr>
          <p:cNvSpPr txBox="1"/>
          <p:nvPr/>
        </p:nvSpPr>
        <p:spPr>
          <a:xfrm>
            <a:off x="1321931" y="5450280"/>
            <a:ext cx="2952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Recently Referenced Flag = 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C965FC0-7A27-90D0-4ED5-F962F8781425}"/>
              </a:ext>
            </a:extLst>
          </p:cNvPr>
          <p:cNvSpPr txBox="1"/>
          <p:nvPr/>
        </p:nvSpPr>
        <p:spPr>
          <a:xfrm>
            <a:off x="4690207" y="3680677"/>
            <a:ext cx="3196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Recently Referenced Flag = 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2A35E61-F867-43F5-76C9-BE8A2D98EC1C}"/>
              </a:ext>
            </a:extLst>
          </p:cNvPr>
          <p:cNvSpPr txBox="1"/>
          <p:nvPr/>
        </p:nvSpPr>
        <p:spPr>
          <a:xfrm>
            <a:off x="4648657" y="5460086"/>
            <a:ext cx="3091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Recently Referenced Flag = 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8DD0917-7D59-91B7-937C-C98FC89095CC}"/>
              </a:ext>
            </a:extLst>
          </p:cNvPr>
          <p:cNvSpPr txBox="1"/>
          <p:nvPr/>
        </p:nvSpPr>
        <p:spPr>
          <a:xfrm>
            <a:off x="8684170" y="3666733"/>
            <a:ext cx="3196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Recently Referenced Flag = 0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67C2116-2BCD-B177-ADA7-AE3E2595524F}"/>
              </a:ext>
            </a:extLst>
          </p:cNvPr>
          <p:cNvSpPr txBox="1"/>
          <p:nvPr/>
        </p:nvSpPr>
        <p:spPr>
          <a:xfrm>
            <a:off x="8569403" y="5465463"/>
            <a:ext cx="3189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Recently Referenced Flag = 0</a:t>
            </a:r>
          </a:p>
        </p:txBody>
      </p:sp>
      <p:cxnSp>
        <p:nvCxnSpPr>
          <p:cNvPr id="32" name="Connector: Curved 84">
            <a:extLst>
              <a:ext uri="{FF2B5EF4-FFF2-40B4-BE49-F238E27FC236}">
                <a16:creationId xmlns:a16="http://schemas.microsoft.com/office/drawing/2014/main" id="{F18BE6F6-902B-06EE-FAD8-2CA787C94749}"/>
              </a:ext>
            </a:extLst>
          </p:cNvPr>
          <p:cNvCxnSpPr>
            <a:cxnSpLocks/>
          </p:cNvCxnSpPr>
          <p:nvPr/>
        </p:nvCxnSpPr>
        <p:spPr>
          <a:xfrm rot="2700000">
            <a:off x="484052" y="1808768"/>
            <a:ext cx="391886" cy="375558"/>
          </a:xfrm>
          <a:prstGeom prst="curvedConnector3">
            <a:avLst/>
          </a:prstGeom>
          <a:ln w="635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ECF2A046-9B74-D9CF-15CE-A856E07787D8}"/>
              </a:ext>
            </a:extLst>
          </p:cNvPr>
          <p:cNvSpPr txBox="1"/>
          <p:nvPr/>
        </p:nvSpPr>
        <p:spPr>
          <a:xfrm>
            <a:off x="1337676" y="2080248"/>
            <a:ext cx="3320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Recently Referenced Flag = 1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87451E1-F3E5-C5B7-2E1F-ECEF507186B8}"/>
              </a:ext>
            </a:extLst>
          </p:cNvPr>
          <p:cNvSpPr txBox="1"/>
          <p:nvPr/>
        </p:nvSpPr>
        <p:spPr>
          <a:xfrm>
            <a:off x="4625508" y="2053497"/>
            <a:ext cx="2953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Recently Referenced Flag = 1</a:t>
            </a:r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B8B6FE97-5F04-26F8-AB03-9A49D042E4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36069" y="1097409"/>
            <a:ext cx="1143682" cy="4779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0070C0"/>
                </a:solidFill>
              </a:rPr>
              <a:t>Thread</a:t>
            </a:r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0C561A95-E7F6-0F64-B347-CE1DC12075BC}"/>
              </a:ext>
            </a:extLst>
          </p:cNvPr>
          <p:cNvSpPr txBox="1">
            <a:spLocks/>
          </p:cNvSpPr>
          <p:nvPr/>
        </p:nvSpPr>
        <p:spPr>
          <a:xfrm>
            <a:off x="290562" y="1820969"/>
            <a:ext cx="538526" cy="477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C23B8882-0120-73FD-FCD8-AB06382FFC61}"/>
              </a:ext>
            </a:extLst>
          </p:cNvPr>
          <p:cNvSpPr txBox="1">
            <a:spLocks/>
          </p:cNvSpPr>
          <p:nvPr/>
        </p:nvSpPr>
        <p:spPr>
          <a:xfrm>
            <a:off x="290562" y="3332945"/>
            <a:ext cx="538526" cy="477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04144A73-933D-7E3B-A6BC-2AA10371427F}"/>
              </a:ext>
            </a:extLst>
          </p:cNvPr>
          <p:cNvSpPr txBox="1">
            <a:spLocks/>
          </p:cNvSpPr>
          <p:nvPr/>
        </p:nvSpPr>
        <p:spPr>
          <a:xfrm>
            <a:off x="290562" y="5212595"/>
            <a:ext cx="538526" cy="477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solidFill>
                  <a:srgbClr val="0070C0"/>
                </a:solidFill>
              </a:rPr>
              <a:t>N</a:t>
            </a:r>
          </a:p>
        </p:txBody>
      </p:sp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52CD6E3F-CCAB-8298-4D57-73A011DCA8A5}"/>
              </a:ext>
            </a:extLst>
          </p:cNvPr>
          <p:cNvSpPr txBox="1">
            <a:spLocks/>
          </p:cNvSpPr>
          <p:nvPr/>
        </p:nvSpPr>
        <p:spPr>
          <a:xfrm>
            <a:off x="289717" y="4252703"/>
            <a:ext cx="538526" cy="477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solidFill>
                  <a:srgbClr val="0070C0"/>
                </a:solidFill>
              </a:rPr>
              <a:t>…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C7DE46D-221B-88BC-F39F-0B1BDD96DD86}"/>
              </a:ext>
            </a:extLst>
          </p:cNvPr>
          <p:cNvSpPr txBox="1"/>
          <p:nvPr/>
        </p:nvSpPr>
        <p:spPr>
          <a:xfrm>
            <a:off x="8750399" y="2058826"/>
            <a:ext cx="2969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Recently Referenced Flag = 1</a:t>
            </a:r>
          </a:p>
        </p:txBody>
      </p:sp>
      <p:cxnSp>
        <p:nvCxnSpPr>
          <p:cNvPr id="41" name="Connector: Curved 45">
            <a:extLst>
              <a:ext uri="{FF2B5EF4-FFF2-40B4-BE49-F238E27FC236}">
                <a16:creationId xmlns:a16="http://schemas.microsoft.com/office/drawing/2014/main" id="{E10D26B4-742B-353E-FBB2-B468E66DA3D3}"/>
              </a:ext>
            </a:extLst>
          </p:cNvPr>
          <p:cNvCxnSpPr>
            <a:cxnSpLocks/>
          </p:cNvCxnSpPr>
          <p:nvPr/>
        </p:nvCxnSpPr>
        <p:spPr>
          <a:xfrm rot="2700000">
            <a:off x="480947" y="3412685"/>
            <a:ext cx="391886" cy="375558"/>
          </a:xfrm>
          <a:prstGeom prst="curvedConnector3">
            <a:avLst/>
          </a:prstGeom>
          <a:ln w="635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or: Curved 49">
            <a:extLst>
              <a:ext uri="{FF2B5EF4-FFF2-40B4-BE49-F238E27FC236}">
                <a16:creationId xmlns:a16="http://schemas.microsoft.com/office/drawing/2014/main" id="{F00F43C6-7D07-3E97-3D54-F4C36DD4BE66}"/>
              </a:ext>
            </a:extLst>
          </p:cNvPr>
          <p:cNvCxnSpPr>
            <a:cxnSpLocks/>
          </p:cNvCxnSpPr>
          <p:nvPr/>
        </p:nvCxnSpPr>
        <p:spPr>
          <a:xfrm rot="2700000">
            <a:off x="485212" y="5191876"/>
            <a:ext cx="391886" cy="375558"/>
          </a:xfrm>
          <a:prstGeom prst="curvedConnector3">
            <a:avLst/>
          </a:prstGeom>
          <a:ln w="635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2137832D-010E-8D91-722F-C2A6EDB02338}"/>
              </a:ext>
            </a:extLst>
          </p:cNvPr>
          <p:cNvSpPr txBox="1"/>
          <p:nvPr/>
        </p:nvSpPr>
        <p:spPr>
          <a:xfrm>
            <a:off x="1321931" y="3671049"/>
            <a:ext cx="3179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Recently Referenced Flag = 1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08A3B13-F37B-8892-CA1A-47D749F6EA54}"/>
              </a:ext>
            </a:extLst>
          </p:cNvPr>
          <p:cNvSpPr txBox="1"/>
          <p:nvPr/>
        </p:nvSpPr>
        <p:spPr>
          <a:xfrm>
            <a:off x="1318268" y="5450280"/>
            <a:ext cx="3179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Recently Referenced Flag = 1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1DC751B-4706-FD40-0BCC-82B236EF340C}"/>
              </a:ext>
            </a:extLst>
          </p:cNvPr>
          <p:cNvSpPr txBox="1"/>
          <p:nvPr/>
        </p:nvSpPr>
        <p:spPr>
          <a:xfrm>
            <a:off x="4688244" y="3681484"/>
            <a:ext cx="2987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Recently Referenced Flag = 1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C430BF8-D6ED-4381-DD8F-3F99452B5307}"/>
              </a:ext>
            </a:extLst>
          </p:cNvPr>
          <p:cNvSpPr txBox="1"/>
          <p:nvPr/>
        </p:nvSpPr>
        <p:spPr>
          <a:xfrm>
            <a:off x="4645947" y="5460086"/>
            <a:ext cx="3091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Recently Referenced Flag = 1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566427E-0805-BD7C-6197-7E0271C3D314}"/>
              </a:ext>
            </a:extLst>
          </p:cNvPr>
          <p:cNvSpPr txBox="1"/>
          <p:nvPr/>
        </p:nvSpPr>
        <p:spPr>
          <a:xfrm>
            <a:off x="8675921" y="3673480"/>
            <a:ext cx="3190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Recently Referenced Flag = 1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718A5D90-422A-6337-24EB-2AF2D5FD2DDD}"/>
              </a:ext>
            </a:extLst>
          </p:cNvPr>
          <p:cNvSpPr txBox="1"/>
          <p:nvPr/>
        </p:nvSpPr>
        <p:spPr>
          <a:xfrm>
            <a:off x="8566726" y="5465463"/>
            <a:ext cx="3167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Recently Referenced Flag = 1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C77D0337-3EE5-4C53-989D-E56728013662}"/>
              </a:ext>
            </a:extLst>
          </p:cNvPr>
          <p:cNvSpPr/>
          <p:nvPr/>
        </p:nvSpPr>
        <p:spPr>
          <a:xfrm>
            <a:off x="1544740" y="6109024"/>
            <a:ext cx="9688914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400" dirty="0">
                <a:cs typeface="Segoe UI Light" panose="020B0502040204020203" pitchFamily="34" charset="0"/>
              </a:rPr>
              <a:t>Every </a:t>
            </a:r>
            <a:r>
              <a:rPr lang="el-GR" sz="2400" dirty="0"/>
              <a:t>Δ </a:t>
            </a:r>
            <a:r>
              <a:rPr lang="en-US" sz="2400" dirty="0">
                <a:cs typeface="Segoe UI Light" panose="020B0502040204020203" pitchFamily="34" charset="0"/>
              </a:rPr>
              <a:t>timeout interval, Trio-ML launches threads to scan gradient records</a:t>
            </a:r>
          </a:p>
        </p:txBody>
      </p:sp>
      <p:sp>
        <p:nvSpPr>
          <p:cNvPr id="51" name="Slide Number Placeholder 6">
            <a:extLst>
              <a:ext uri="{FF2B5EF4-FFF2-40B4-BE49-F238E27FC236}">
                <a16:creationId xmlns:a16="http://schemas.microsoft.com/office/drawing/2014/main" id="{C7EC0BB7-B35B-C054-B350-E47CD2CCA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95582" y="6425143"/>
            <a:ext cx="2743200" cy="365125"/>
          </a:xfrm>
        </p:spPr>
        <p:txBody>
          <a:bodyPr/>
          <a:lstStyle/>
          <a:p>
            <a:fld id="{54A44620-EA89-42D9-96E3-7231E7723064}" type="slidenum">
              <a:rPr lang="en-US" smtClean="0"/>
              <a:t>20</a:t>
            </a:fld>
            <a:endParaRPr lang="en-US" dirty="0"/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76AF8031-A1DB-9E9C-A826-4538DDD2A9BD}"/>
              </a:ext>
            </a:extLst>
          </p:cNvPr>
          <p:cNvCxnSpPr>
            <a:cxnSpLocks/>
          </p:cNvCxnSpPr>
          <p:nvPr/>
        </p:nvCxnSpPr>
        <p:spPr>
          <a:xfrm>
            <a:off x="960258" y="2768600"/>
            <a:ext cx="10798770" cy="0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9DC1D6AB-A212-82EC-6BC8-4704C93751B5}"/>
              </a:ext>
            </a:extLst>
          </p:cNvPr>
          <p:cNvCxnSpPr>
            <a:cxnSpLocks/>
          </p:cNvCxnSpPr>
          <p:nvPr/>
        </p:nvCxnSpPr>
        <p:spPr>
          <a:xfrm>
            <a:off x="971737" y="4273337"/>
            <a:ext cx="10798770" cy="0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6FF65064-5CBB-AB71-71D1-D54D6BF218C6}"/>
              </a:ext>
            </a:extLst>
          </p:cNvPr>
          <p:cNvCxnSpPr>
            <a:cxnSpLocks/>
          </p:cNvCxnSpPr>
          <p:nvPr/>
        </p:nvCxnSpPr>
        <p:spPr>
          <a:xfrm>
            <a:off x="971737" y="4628937"/>
            <a:ext cx="10798770" cy="0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9134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22222E-6 L 0.30338 0.00278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69" y="139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0 L 0.30338 0.00278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69" y="139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7.40741E-7 L 0.30338 0.00278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69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100"/>
                            </p:stCondLst>
                            <p:childTnLst>
                              <p:par>
                                <p:cTn id="108" presetID="42" presetClass="path" presetSubtype="0" accel="50000" decel="5000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0.30338 0.00278 L 0.58568 0.00255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15" y="-23"/>
                                    </p:animMotion>
                                  </p:childTnLst>
                                </p:cTn>
                              </p:par>
                              <p:par>
                                <p:cTn id="110" presetID="42" presetClass="path" presetSubtype="0" accel="50000" decel="5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0.30338 0.00278 L 0.58568 0.00255 " pathEditMode="relative" rAng="0" ptsTypes="AA">
                                      <p:cBhvr>
                                        <p:cTn id="11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15" y="-23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42" presetClass="path" presetSubtype="0" accel="50000" decel="5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0.30338 0.00278 L 0.58568 0.00255 " pathEditMode="relative" rAng="0" ptsTypes="AA">
                                      <p:cBhvr>
                                        <p:cTn id="11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15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4200"/>
                            </p:stCondLst>
                            <p:childTnLst>
                              <p:par>
                                <p:cTn id="115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300"/>
                            </p:stCondLst>
                            <p:childTnLst>
                              <p:par>
                                <p:cTn id="128" presetID="42" presetClass="path" presetSubtype="0" accel="50000" decel="5000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0.58568 0.00255 L 0.92148 -0.00694 " pathEditMode="relative" rAng="0" ptsTypes="AA">
                                      <p:cBhvr>
                                        <p:cTn id="12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84" y="-486"/>
                                    </p:animMotion>
                                  </p:childTnLst>
                                </p:cTn>
                              </p:par>
                              <p:par>
                                <p:cTn id="130" presetID="42" presetClass="path" presetSubtype="0" accel="50000" decel="5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0.58568 0.00255 L 0.92148 -0.00694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84" y="-486"/>
                                    </p:animMotion>
                                  </p:childTnLst>
                                </p:cTn>
                              </p:par>
                              <p:par>
                                <p:cTn id="132" presetID="42" presetClass="path" presetSubtype="0" accel="50000" decel="5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0.58568 0.00255 L 0.92148 -0.00695 " pathEditMode="relative" rAng="0" ptsTypes="AA">
                                      <p:cBhvr>
                                        <p:cTn id="13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84" y="-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400"/>
                            </p:stCondLst>
                            <p:childTnLst>
                              <p:par>
                                <p:cTn id="135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/>
      <p:bldP spid="15" grpId="0"/>
      <p:bldP spid="16" grpId="0"/>
      <p:bldP spid="17" grpId="0"/>
      <p:bldP spid="18" grpId="0" animBg="1"/>
      <p:bldP spid="19" grpId="0" animBg="1"/>
      <p:bldP spid="20" grpId="0" animBg="1"/>
      <p:bldP spid="21" grpId="0"/>
      <p:bldP spid="22" grpId="0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3" grpId="0"/>
      <p:bldP spid="34" grpId="0"/>
      <p:bldP spid="35" grpId="0" build="p"/>
      <p:bldP spid="36" grpId="0"/>
      <p:bldP spid="37" grpId="0"/>
      <p:bldP spid="38" grpId="0"/>
      <p:bldP spid="39" grpId="0"/>
      <p:bldP spid="40" grpId="0"/>
      <p:bldP spid="43" grpId="0"/>
      <p:bldP spid="44" grpId="0"/>
      <p:bldP spid="45" grpId="0"/>
      <p:bldP spid="46" grpId="0"/>
      <p:bldP spid="47" grpId="0"/>
      <p:bldP spid="48" grpId="0"/>
      <p:bldP spid="4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1920B22-C2E6-5EF8-70BF-770CCA141133}"/>
              </a:ext>
            </a:extLst>
          </p:cNvPr>
          <p:cNvSpPr/>
          <p:nvPr/>
        </p:nvSpPr>
        <p:spPr>
          <a:xfrm>
            <a:off x="814459" y="819454"/>
            <a:ext cx="11114597" cy="581766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650FF37-9829-5D54-8C6B-112E86A4AF61}"/>
              </a:ext>
            </a:extLst>
          </p:cNvPr>
          <p:cNvSpPr txBox="1">
            <a:spLocks/>
          </p:cNvSpPr>
          <p:nvPr/>
        </p:nvSpPr>
        <p:spPr>
          <a:xfrm>
            <a:off x="435608" y="-3232"/>
            <a:ext cx="1160632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Trio-ML’s approach: decouple timeout threads from packet arrivals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17A7B5-050D-8F15-E23A-2BEC6F639BB2}"/>
              </a:ext>
            </a:extLst>
          </p:cNvPr>
          <p:cNvSpPr txBox="1"/>
          <p:nvPr/>
        </p:nvSpPr>
        <p:spPr>
          <a:xfrm>
            <a:off x="4543834" y="886002"/>
            <a:ext cx="44769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Trio-based switch memory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88D4AE5B-371E-1E60-68CB-B0B91A688D65}"/>
              </a:ext>
            </a:extLst>
          </p:cNvPr>
          <p:cNvSpPr/>
          <p:nvPr/>
        </p:nvSpPr>
        <p:spPr>
          <a:xfrm>
            <a:off x="1118244" y="1336365"/>
            <a:ext cx="3211945" cy="128156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Gradient record </a:t>
            </a:r>
            <a:r>
              <a:rPr lang="zh-CN" altLang="en-US" dirty="0">
                <a:solidFill>
                  <a:schemeClr val="tx1"/>
                </a:solidFill>
              </a:rPr>
              <a:t> </a:t>
            </a:r>
            <a:r>
              <a:rPr lang="en-US" altLang="zh-CN" dirty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(missing gradients from server 4)</a:t>
            </a:r>
          </a:p>
          <a:p>
            <a:pPr algn="ctr"/>
            <a:endParaRPr lang="en-US" sz="1600" dirty="0">
              <a:solidFill>
                <a:schemeClr val="tx1"/>
              </a:solidFill>
            </a:endParaRPr>
          </a:p>
          <a:p>
            <a:pPr algn="ctr"/>
            <a:endParaRPr lang="en-US" sz="1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A1B651-5C73-AAF2-7152-57900D33B066}"/>
              </a:ext>
            </a:extLst>
          </p:cNvPr>
          <p:cNvSpPr txBox="1"/>
          <p:nvPr/>
        </p:nvSpPr>
        <p:spPr>
          <a:xfrm>
            <a:off x="7824112" y="1811730"/>
            <a:ext cx="828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…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56178A08-D88A-4265-061E-5A74D12A6100}"/>
              </a:ext>
            </a:extLst>
          </p:cNvPr>
          <p:cNvSpPr/>
          <p:nvPr/>
        </p:nvSpPr>
        <p:spPr>
          <a:xfrm>
            <a:off x="1119925" y="2926864"/>
            <a:ext cx="3208581" cy="128156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Gradient record M+1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(missing gradients from server 4)</a:t>
            </a:r>
          </a:p>
          <a:p>
            <a:pPr algn="ctr"/>
            <a:endParaRPr lang="en-US" sz="1600" dirty="0">
              <a:solidFill>
                <a:schemeClr val="tx1"/>
              </a:solidFill>
            </a:endParaRPr>
          </a:p>
          <a:p>
            <a:pPr algn="ctr"/>
            <a:endParaRPr lang="en-US" sz="1600" dirty="0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17CD317F-3E75-0083-9C36-81A3EDAB1134}"/>
              </a:ext>
            </a:extLst>
          </p:cNvPr>
          <p:cNvSpPr/>
          <p:nvPr/>
        </p:nvSpPr>
        <p:spPr>
          <a:xfrm>
            <a:off x="1115580" y="4740513"/>
            <a:ext cx="3208581" cy="128156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Gradient record  (N-1)M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(missing gradients from server 4)</a:t>
            </a:r>
          </a:p>
          <a:p>
            <a:pPr algn="ctr"/>
            <a:endParaRPr lang="en-US" sz="1600" dirty="0">
              <a:solidFill>
                <a:schemeClr val="tx1"/>
              </a:solidFill>
            </a:endParaRPr>
          </a:p>
          <a:p>
            <a:pPr algn="ctr"/>
            <a:endParaRPr lang="en-US" sz="1600" dirty="0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16A68FEF-C3E3-459E-C251-D623DE20628E}"/>
              </a:ext>
            </a:extLst>
          </p:cNvPr>
          <p:cNvSpPr/>
          <p:nvPr/>
        </p:nvSpPr>
        <p:spPr>
          <a:xfrm>
            <a:off x="4434340" y="1322171"/>
            <a:ext cx="3196735" cy="12896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Gradient record</a:t>
            </a:r>
            <a:r>
              <a:rPr lang="zh-CN" altLang="en-US" dirty="0">
                <a:solidFill>
                  <a:schemeClr val="tx1"/>
                </a:solidFill>
              </a:rPr>
              <a:t> </a:t>
            </a:r>
            <a:r>
              <a:rPr lang="en-US" altLang="zh-CN" dirty="0">
                <a:solidFill>
                  <a:schemeClr val="tx1"/>
                </a:solidFill>
              </a:rPr>
              <a:t>2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(missing gradients from server 4)</a:t>
            </a:r>
          </a:p>
          <a:p>
            <a:pPr algn="ctr"/>
            <a:endParaRPr lang="en-US" sz="1600" dirty="0">
              <a:solidFill>
                <a:schemeClr val="tx1"/>
              </a:solidFill>
            </a:endParaRPr>
          </a:p>
          <a:p>
            <a:pPr algn="ctr"/>
            <a:endParaRPr lang="en-US" sz="1600" dirty="0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C5B6017B-1579-7987-A34E-B37500602E21}"/>
              </a:ext>
            </a:extLst>
          </p:cNvPr>
          <p:cNvSpPr/>
          <p:nvPr/>
        </p:nvSpPr>
        <p:spPr>
          <a:xfrm>
            <a:off x="4413319" y="2909722"/>
            <a:ext cx="3190470" cy="129870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Gradient record M+2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(missing gradients from server 4)</a:t>
            </a:r>
          </a:p>
          <a:p>
            <a:pPr algn="ctr"/>
            <a:endParaRPr lang="en-US" sz="1600" dirty="0">
              <a:solidFill>
                <a:schemeClr val="tx1"/>
              </a:solidFill>
            </a:endParaRPr>
          </a:p>
          <a:p>
            <a:pPr algn="ctr"/>
            <a:endParaRPr lang="en-US" sz="1600" dirty="0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AEA9326C-8116-3134-A94E-E60D5B6C3C60}"/>
              </a:ext>
            </a:extLst>
          </p:cNvPr>
          <p:cNvSpPr/>
          <p:nvPr/>
        </p:nvSpPr>
        <p:spPr>
          <a:xfrm>
            <a:off x="4413318" y="4734798"/>
            <a:ext cx="3189625" cy="128156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Gradient record (N-1)M+1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(missing gradients from server 4)</a:t>
            </a:r>
          </a:p>
          <a:p>
            <a:pPr algn="ctr"/>
            <a:endParaRPr lang="en-US" sz="1600" dirty="0">
              <a:solidFill>
                <a:schemeClr val="tx1"/>
              </a:solidFill>
            </a:endParaRPr>
          </a:p>
          <a:p>
            <a:pPr algn="ctr"/>
            <a:endParaRPr lang="en-US" sz="16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9E19635-327E-3ADF-84BE-D3D33739772F}"/>
              </a:ext>
            </a:extLst>
          </p:cNvPr>
          <p:cNvSpPr txBox="1"/>
          <p:nvPr/>
        </p:nvSpPr>
        <p:spPr>
          <a:xfrm>
            <a:off x="7835402" y="3332495"/>
            <a:ext cx="828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…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846C4E3-0D5E-994E-9BE1-56DD72761B3B}"/>
              </a:ext>
            </a:extLst>
          </p:cNvPr>
          <p:cNvSpPr txBox="1"/>
          <p:nvPr/>
        </p:nvSpPr>
        <p:spPr>
          <a:xfrm>
            <a:off x="7871046" y="5096560"/>
            <a:ext cx="828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…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C55A320-F823-4D6F-C730-95F392348DE3}"/>
              </a:ext>
            </a:extLst>
          </p:cNvPr>
          <p:cNvSpPr txBox="1"/>
          <p:nvPr/>
        </p:nvSpPr>
        <p:spPr>
          <a:xfrm>
            <a:off x="2399461" y="4111240"/>
            <a:ext cx="828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…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8BF9819-4F5E-A1EC-B1C1-B898A92A60C3}"/>
              </a:ext>
            </a:extLst>
          </p:cNvPr>
          <p:cNvSpPr txBox="1"/>
          <p:nvPr/>
        </p:nvSpPr>
        <p:spPr>
          <a:xfrm>
            <a:off x="5733985" y="4136118"/>
            <a:ext cx="828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…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FE3C8EDC-3ABE-59BC-904A-BCA91CF80254}"/>
              </a:ext>
            </a:extLst>
          </p:cNvPr>
          <p:cNvSpPr/>
          <p:nvPr/>
        </p:nvSpPr>
        <p:spPr>
          <a:xfrm>
            <a:off x="8399016" y="1322171"/>
            <a:ext cx="3196735" cy="12896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Gradient record M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(missing gradients from server 4)</a:t>
            </a:r>
          </a:p>
          <a:p>
            <a:pPr algn="ctr"/>
            <a:endParaRPr lang="en-US" sz="1600" dirty="0">
              <a:solidFill>
                <a:schemeClr val="tx1"/>
              </a:solidFill>
            </a:endParaRPr>
          </a:p>
          <a:p>
            <a:pPr algn="ctr"/>
            <a:endParaRPr lang="en-US" sz="1600" dirty="0"/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19E8C568-C219-2730-0274-61B9424EFBF2}"/>
              </a:ext>
            </a:extLst>
          </p:cNvPr>
          <p:cNvSpPr/>
          <p:nvPr/>
        </p:nvSpPr>
        <p:spPr>
          <a:xfrm>
            <a:off x="8395494" y="2913150"/>
            <a:ext cx="3196735" cy="127376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Gradient record 2M 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(missing gradients from server 4)</a:t>
            </a:r>
          </a:p>
          <a:p>
            <a:pPr algn="ctr"/>
            <a:endParaRPr lang="en-US" sz="1600" dirty="0">
              <a:solidFill>
                <a:schemeClr val="tx1"/>
              </a:solidFill>
            </a:endParaRPr>
          </a:p>
          <a:p>
            <a:pPr algn="ctr"/>
            <a:endParaRPr lang="en-US" sz="1600" dirty="0"/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E35AD433-349B-51EF-145F-898A1BCF43B8}"/>
              </a:ext>
            </a:extLst>
          </p:cNvPr>
          <p:cNvSpPr/>
          <p:nvPr/>
        </p:nvSpPr>
        <p:spPr>
          <a:xfrm>
            <a:off x="8402604" y="4752724"/>
            <a:ext cx="3196735" cy="126363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Gradient record NM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(missing gradients from server 4)</a:t>
            </a:r>
          </a:p>
          <a:p>
            <a:pPr algn="ctr"/>
            <a:endParaRPr lang="en-US" sz="1600" dirty="0">
              <a:solidFill>
                <a:schemeClr val="tx1"/>
              </a:solidFill>
            </a:endParaRPr>
          </a:p>
          <a:p>
            <a:pPr algn="ctr"/>
            <a:endParaRPr lang="en-US" sz="16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2D12DC0-5E9A-E914-A97B-AC0F81D71728}"/>
              </a:ext>
            </a:extLst>
          </p:cNvPr>
          <p:cNvSpPr txBox="1"/>
          <p:nvPr/>
        </p:nvSpPr>
        <p:spPr>
          <a:xfrm>
            <a:off x="9905242" y="4116985"/>
            <a:ext cx="828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…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2F7732D-4EFC-38B9-BCC0-E723059C9588}"/>
              </a:ext>
            </a:extLst>
          </p:cNvPr>
          <p:cNvSpPr txBox="1"/>
          <p:nvPr/>
        </p:nvSpPr>
        <p:spPr>
          <a:xfrm>
            <a:off x="7838461" y="4110964"/>
            <a:ext cx="828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…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FAD909E-7D3B-1D95-BE4B-8BB3473EE29F}"/>
              </a:ext>
            </a:extLst>
          </p:cNvPr>
          <p:cNvSpPr txBox="1"/>
          <p:nvPr/>
        </p:nvSpPr>
        <p:spPr>
          <a:xfrm>
            <a:off x="1322686" y="2081137"/>
            <a:ext cx="3221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Recently Referenced Flag = 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46E0BE9-0374-7284-C0FE-4F030F6FCFBC}"/>
              </a:ext>
            </a:extLst>
          </p:cNvPr>
          <p:cNvSpPr txBox="1"/>
          <p:nvPr/>
        </p:nvSpPr>
        <p:spPr>
          <a:xfrm>
            <a:off x="4615686" y="2056578"/>
            <a:ext cx="3081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Recently Referenced Flag = 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B46D49D-8521-A063-7048-22C8053D650E}"/>
              </a:ext>
            </a:extLst>
          </p:cNvPr>
          <p:cNvSpPr txBox="1"/>
          <p:nvPr/>
        </p:nvSpPr>
        <p:spPr>
          <a:xfrm>
            <a:off x="8735994" y="2056877"/>
            <a:ext cx="3320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Recently Referenced Flag = 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289395C-2B47-0261-6EA0-662E64E622D6}"/>
              </a:ext>
            </a:extLst>
          </p:cNvPr>
          <p:cNvSpPr txBox="1"/>
          <p:nvPr/>
        </p:nvSpPr>
        <p:spPr>
          <a:xfrm>
            <a:off x="1311273" y="3680677"/>
            <a:ext cx="2986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Recently Referenced Flag = 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D226A2E-02AB-01B9-E885-29FD11A96B34}"/>
              </a:ext>
            </a:extLst>
          </p:cNvPr>
          <p:cNvSpPr txBox="1"/>
          <p:nvPr/>
        </p:nvSpPr>
        <p:spPr>
          <a:xfrm>
            <a:off x="1306941" y="5450280"/>
            <a:ext cx="2952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Recently Referenced Flag = 1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5491644-4D68-D9D1-4260-583E416730CB}"/>
              </a:ext>
            </a:extLst>
          </p:cNvPr>
          <p:cNvSpPr txBox="1"/>
          <p:nvPr/>
        </p:nvSpPr>
        <p:spPr>
          <a:xfrm>
            <a:off x="4675217" y="3680677"/>
            <a:ext cx="3196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Recently Referenced Flag = 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124E74D-D57C-672E-3526-58CF19E8608D}"/>
              </a:ext>
            </a:extLst>
          </p:cNvPr>
          <p:cNvSpPr txBox="1"/>
          <p:nvPr/>
        </p:nvSpPr>
        <p:spPr>
          <a:xfrm>
            <a:off x="4633667" y="5460086"/>
            <a:ext cx="3091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Recently Referenced Flag = 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9FF4297-38EB-8792-2F38-AADB67940D8E}"/>
              </a:ext>
            </a:extLst>
          </p:cNvPr>
          <p:cNvSpPr txBox="1"/>
          <p:nvPr/>
        </p:nvSpPr>
        <p:spPr>
          <a:xfrm>
            <a:off x="8669180" y="3666733"/>
            <a:ext cx="3196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Recently Referenced Flag = 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8B6C21D-50F5-5E50-2593-42C1E44DA8E4}"/>
              </a:ext>
            </a:extLst>
          </p:cNvPr>
          <p:cNvSpPr txBox="1"/>
          <p:nvPr/>
        </p:nvSpPr>
        <p:spPr>
          <a:xfrm>
            <a:off x="8554413" y="5465463"/>
            <a:ext cx="3189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Recently Referenced Flag = 1</a:t>
            </a:r>
          </a:p>
        </p:txBody>
      </p:sp>
      <p:cxnSp>
        <p:nvCxnSpPr>
          <p:cNvPr id="32" name="Connector: Curved 84">
            <a:extLst>
              <a:ext uri="{FF2B5EF4-FFF2-40B4-BE49-F238E27FC236}">
                <a16:creationId xmlns:a16="http://schemas.microsoft.com/office/drawing/2014/main" id="{23DFB567-3810-A8F1-77E8-33B1CA230248}"/>
              </a:ext>
            </a:extLst>
          </p:cNvPr>
          <p:cNvCxnSpPr>
            <a:cxnSpLocks/>
          </p:cNvCxnSpPr>
          <p:nvPr/>
        </p:nvCxnSpPr>
        <p:spPr>
          <a:xfrm rot="2700000">
            <a:off x="469062" y="1808768"/>
            <a:ext cx="391886" cy="375558"/>
          </a:xfrm>
          <a:prstGeom prst="curvedConnector3">
            <a:avLst/>
          </a:prstGeom>
          <a:ln w="635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15FFFFEB-3303-3894-8FF5-938AA831E4BC}"/>
              </a:ext>
            </a:extLst>
          </p:cNvPr>
          <p:cNvSpPr txBox="1"/>
          <p:nvPr/>
        </p:nvSpPr>
        <p:spPr>
          <a:xfrm>
            <a:off x="1302753" y="2080492"/>
            <a:ext cx="3320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Time out! Straggler detected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2B8AF98-CC54-EBA0-5385-F2565AE5BBD3}"/>
              </a:ext>
            </a:extLst>
          </p:cNvPr>
          <p:cNvSpPr txBox="1"/>
          <p:nvPr/>
        </p:nvSpPr>
        <p:spPr>
          <a:xfrm>
            <a:off x="4610297" y="2056578"/>
            <a:ext cx="2953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Time out! Straggler detected</a:t>
            </a:r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2177B94C-2735-FFB6-8A19-217A26D1A8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0836" y="1124025"/>
            <a:ext cx="1143682" cy="4779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0070C0"/>
                </a:solidFill>
              </a:rPr>
              <a:t>Thread</a:t>
            </a:r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88BB2B6F-4B1E-E04C-6178-F77F16EA93D9}"/>
              </a:ext>
            </a:extLst>
          </p:cNvPr>
          <p:cNvSpPr txBox="1">
            <a:spLocks/>
          </p:cNvSpPr>
          <p:nvPr/>
        </p:nvSpPr>
        <p:spPr>
          <a:xfrm>
            <a:off x="215855" y="1847585"/>
            <a:ext cx="538526" cy="477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8AB98169-D314-584A-A299-DD507CF6B893}"/>
              </a:ext>
            </a:extLst>
          </p:cNvPr>
          <p:cNvSpPr txBox="1">
            <a:spLocks/>
          </p:cNvSpPr>
          <p:nvPr/>
        </p:nvSpPr>
        <p:spPr>
          <a:xfrm>
            <a:off x="215855" y="3359561"/>
            <a:ext cx="538526" cy="477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CE6F5DE3-280B-D108-852C-241E5F06725C}"/>
              </a:ext>
            </a:extLst>
          </p:cNvPr>
          <p:cNvSpPr txBox="1">
            <a:spLocks/>
          </p:cNvSpPr>
          <p:nvPr/>
        </p:nvSpPr>
        <p:spPr>
          <a:xfrm>
            <a:off x="170889" y="5239211"/>
            <a:ext cx="538526" cy="477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solidFill>
                  <a:srgbClr val="0070C0"/>
                </a:solidFill>
              </a:rPr>
              <a:t>N</a:t>
            </a:r>
          </a:p>
        </p:txBody>
      </p:sp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99023CF0-AE3E-9F43-E33C-D5B278ABF16E}"/>
              </a:ext>
            </a:extLst>
          </p:cNvPr>
          <p:cNvSpPr txBox="1">
            <a:spLocks/>
          </p:cNvSpPr>
          <p:nvPr/>
        </p:nvSpPr>
        <p:spPr>
          <a:xfrm>
            <a:off x="182378" y="4290942"/>
            <a:ext cx="538526" cy="477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solidFill>
                  <a:srgbClr val="0070C0"/>
                </a:solidFill>
              </a:rPr>
              <a:t>…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A07DFF3-14EC-291F-4CC4-2785C0AA5F8E}"/>
              </a:ext>
            </a:extLst>
          </p:cNvPr>
          <p:cNvSpPr txBox="1"/>
          <p:nvPr/>
        </p:nvSpPr>
        <p:spPr>
          <a:xfrm>
            <a:off x="8706014" y="2058247"/>
            <a:ext cx="2969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Time out! Straggler detected</a:t>
            </a:r>
          </a:p>
        </p:txBody>
      </p:sp>
      <p:cxnSp>
        <p:nvCxnSpPr>
          <p:cNvPr id="41" name="Connector: Curved 45">
            <a:extLst>
              <a:ext uri="{FF2B5EF4-FFF2-40B4-BE49-F238E27FC236}">
                <a16:creationId xmlns:a16="http://schemas.microsoft.com/office/drawing/2014/main" id="{74B0104F-626E-CB26-8FDF-90677AB401FD}"/>
              </a:ext>
            </a:extLst>
          </p:cNvPr>
          <p:cNvCxnSpPr>
            <a:cxnSpLocks/>
          </p:cNvCxnSpPr>
          <p:nvPr/>
        </p:nvCxnSpPr>
        <p:spPr>
          <a:xfrm rot="2700000">
            <a:off x="465957" y="3412685"/>
            <a:ext cx="391886" cy="375558"/>
          </a:xfrm>
          <a:prstGeom prst="curvedConnector3">
            <a:avLst/>
          </a:prstGeom>
          <a:ln w="635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or: Curved 49">
            <a:extLst>
              <a:ext uri="{FF2B5EF4-FFF2-40B4-BE49-F238E27FC236}">
                <a16:creationId xmlns:a16="http://schemas.microsoft.com/office/drawing/2014/main" id="{5A17B0D9-0E47-D2C6-8341-B48DA86ACFFA}"/>
              </a:ext>
            </a:extLst>
          </p:cNvPr>
          <p:cNvCxnSpPr>
            <a:cxnSpLocks/>
          </p:cNvCxnSpPr>
          <p:nvPr/>
        </p:nvCxnSpPr>
        <p:spPr>
          <a:xfrm rot="2700000">
            <a:off x="470222" y="5191876"/>
            <a:ext cx="391886" cy="375558"/>
          </a:xfrm>
          <a:prstGeom prst="curvedConnector3">
            <a:avLst/>
          </a:prstGeom>
          <a:ln w="635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A9F81944-FBF5-E743-7ED6-9B60429E7025}"/>
              </a:ext>
            </a:extLst>
          </p:cNvPr>
          <p:cNvSpPr txBox="1"/>
          <p:nvPr/>
        </p:nvSpPr>
        <p:spPr>
          <a:xfrm>
            <a:off x="1313092" y="3690320"/>
            <a:ext cx="3179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Time out! Straggler detected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CB706B1-C80A-C324-A2CB-8E9B630C59E3}"/>
              </a:ext>
            </a:extLst>
          </p:cNvPr>
          <p:cNvSpPr txBox="1"/>
          <p:nvPr/>
        </p:nvSpPr>
        <p:spPr>
          <a:xfrm>
            <a:off x="1297447" y="5450209"/>
            <a:ext cx="3179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Time out! Straggler detected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47C5F31-2CA9-9D3D-29DA-E9AB3A0D8612}"/>
              </a:ext>
            </a:extLst>
          </p:cNvPr>
          <p:cNvSpPr txBox="1"/>
          <p:nvPr/>
        </p:nvSpPr>
        <p:spPr>
          <a:xfrm>
            <a:off x="4663255" y="3681723"/>
            <a:ext cx="2987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Time out! Straggler detected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6787D90-4894-1EFB-6612-524170B56CB4}"/>
              </a:ext>
            </a:extLst>
          </p:cNvPr>
          <p:cNvSpPr txBox="1"/>
          <p:nvPr/>
        </p:nvSpPr>
        <p:spPr>
          <a:xfrm>
            <a:off x="4629772" y="5459863"/>
            <a:ext cx="3091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Time out! Straggler detected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C53D38B-4556-BC47-DE6E-177E70524CF4}"/>
              </a:ext>
            </a:extLst>
          </p:cNvPr>
          <p:cNvSpPr txBox="1"/>
          <p:nvPr/>
        </p:nvSpPr>
        <p:spPr>
          <a:xfrm>
            <a:off x="8657322" y="3659450"/>
            <a:ext cx="3190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Time out! Straggler detected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C29BEDE-8235-3B89-2E69-07B5DBFC8FD0}"/>
              </a:ext>
            </a:extLst>
          </p:cNvPr>
          <p:cNvSpPr txBox="1"/>
          <p:nvPr/>
        </p:nvSpPr>
        <p:spPr>
          <a:xfrm>
            <a:off x="8535947" y="5464425"/>
            <a:ext cx="3167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Time out! Straggler detected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8FF2AA0-EB2E-FD48-338F-DAD120546A3F}"/>
              </a:ext>
            </a:extLst>
          </p:cNvPr>
          <p:cNvSpPr/>
          <p:nvPr/>
        </p:nvSpPr>
        <p:spPr>
          <a:xfrm>
            <a:off x="1529750" y="6109024"/>
            <a:ext cx="9688914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000" dirty="0">
                <a:cs typeface="Segoe UI Light" panose="020B0502040204020203" pitchFamily="34" charset="0"/>
              </a:rPr>
              <a:t>After another </a:t>
            </a:r>
            <a:r>
              <a:rPr lang="el-GR" sz="2000" dirty="0"/>
              <a:t>Δ </a:t>
            </a:r>
            <a:r>
              <a:rPr lang="en-US" sz="2000" dirty="0">
                <a:cs typeface="Segoe UI Light" panose="020B0502040204020203" pitchFamily="34" charset="0"/>
              </a:rPr>
              <a:t>timeout interval, Trio-ML launches threads to scan gradient records again</a:t>
            </a:r>
          </a:p>
        </p:txBody>
      </p:sp>
      <p:sp>
        <p:nvSpPr>
          <p:cNvPr id="51" name="Slide Number Placeholder 6">
            <a:extLst>
              <a:ext uri="{FF2B5EF4-FFF2-40B4-BE49-F238E27FC236}">
                <a16:creationId xmlns:a16="http://schemas.microsoft.com/office/drawing/2014/main" id="{C4756C6B-A89F-8A68-5C29-6659D5BC7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95582" y="6425143"/>
            <a:ext cx="2743200" cy="365125"/>
          </a:xfrm>
        </p:spPr>
        <p:txBody>
          <a:bodyPr/>
          <a:lstStyle/>
          <a:p>
            <a:fld id="{54A44620-EA89-42D9-96E3-7231E7723064}" type="slidenum">
              <a:rPr lang="en-US" smtClean="0"/>
              <a:t>21</a:t>
            </a:fld>
            <a:endParaRPr lang="en-US" dirty="0"/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F6D042CC-584A-2EB4-0538-03A5839A9C85}"/>
              </a:ext>
            </a:extLst>
          </p:cNvPr>
          <p:cNvCxnSpPr>
            <a:cxnSpLocks/>
          </p:cNvCxnSpPr>
          <p:nvPr/>
        </p:nvCxnSpPr>
        <p:spPr>
          <a:xfrm>
            <a:off x="945268" y="2768600"/>
            <a:ext cx="10798770" cy="0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7BE5F6A4-02DF-6941-F268-CB8ED962FCC5}"/>
              </a:ext>
            </a:extLst>
          </p:cNvPr>
          <p:cNvCxnSpPr>
            <a:cxnSpLocks/>
          </p:cNvCxnSpPr>
          <p:nvPr/>
        </p:nvCxnSpPr>
        <p:spPr>
          <a:xfrm>
            <a:off x="956747" y="4273337"/>
            <a:ext cx="10798770" cy="0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C4AE87DE-376E-6636-57C1-0B98846D152E}"/>
              </a:ext>
            </a:extLst>
          </p:cNvPr>
          <p:cNvCxnSpPr>
            <a:cxnSpLocks/>
          </p:cNvCxnSpPr>
          <p:nvPr/>
        </p:nvCxnSpPr>
        <p:spPr>
          <a:xfrm>
            <a:off x="956747" y="4628937"/>
            <a:ext cx="10798770" cy="0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8348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2.22222E-6 L 0.30338 0.00278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69" y="139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0 L 0.30338 0.00278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69" y="139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7.40741E-7 L 0.30338 0.00278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69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xit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100"/>
                            </p:stCondLst>
                            <p:childTnLst>
                              <p:par>
                                <p:cTn id="34" presetID="42" presetClass="path" presetSubtype="0" accel="50000" decel="5000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0.30338 0.00278 L 0.58567 0.00255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15" y="-23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0.30338 0.00278 L 0.58567 0.00255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15" y="-23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0.30338 0.00278 L 0.58567 0.00255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15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200"/>
                            </p:stCondLst>
                            <p:childTnLst>
                              <p:par>
                                <p:cTn id="41" presetID="1" presetClass="exit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300"/>
                            </p:stCondLst>
                            <p:childTnLst>
                              <p:par>
                                <p:cTn id="54" presetID="42" presetClass="path" presetSubtype="0" accel="50000" decel="5000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0.58567 0.00255 L 0.92148 -0.00694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84" y="-486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42" presetClass="path" presetSubtype="0" accel="50000" decel="5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0.58567 0.00255 L 0.92148 -0.00694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84" y="-486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42" presetClass="path" presetSubtype="0" accel="50000" decel="5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0.58567 0.00255 L 0.92148 -0.00695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84" y="-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400"/>
                            </p:stCondLst>
                            <p:childTnLst>
                              <p:par>
                                <p:cTn id="61" presetID="1" presetClass="exit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3" grpId="0"/>
      <p:bldP spid="34" grpId="0"/>
      <p:bldP spid="40" grpId="0"/>
      <p:bldP spid="43" grpId="0"/>
      <p:bldP spid="44" grpId="0"/>
      <p:bldP spid="45" grpId="0"/>
      <p:bldP spid="46" grpId="0"/>
      <p:bldP spid="47" grpId="0"/>
      <p:bldP spid="48" grpId="0"/>
      <p:bldP spid="4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3C95FAEA-6A15-E582-DF12-260387E35B30}"/>
              </a:ext>
            </a:extLst>
          </p:cNvPr>
          <p:cNvSpPr/>
          <p:nvPr/>
        </p:nvSpPr>
        <p:spPr>
          <a:xfrm>
            <a:off x="814459" y="819454"/>
            <a:ext cx="11114597" cy="581766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D61502A-73BF-C6F6-9719-270D641215C4}"/>
              </a:ext>
            </a:extLst>
          </p:cNvPr>
          <p:cNvSpPr txBox="1">
            <a:spLocks/>
          </p:cNvSpPr>
          <p:nvPr/>
        </p:nvSpPr>
        <p:spPr>
          <a:xfrm>
            <a:off x="435608" y="-3232"/>
            <a:ext cx="1160632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Trio-ML’s approach: decouple timeout threads from packet arrivals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AE0EEF-6DC5-E5C7-71F3-1B213725B435}"/>
              </a:ext>
            </a:extLst>
          </p:cNvPr>
          <p:cNvSpPr txBox="1"/>
          <p:nvPr/>
        </p:nvSpPr>
        <p:spPr>
          <a:xfrm>
            <a:off x="4543834" y="886002"/>
            <a:ext cx="44769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Trio-based switch memory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46515E5B-12C9-6192-47DD-E8AF54478421}"/>
              </a:ext>
            </a:extLst>
          </p:cNvPr>
          <p:cNvSpPr/>
          <p:nvPr/>
        </p:nvSpPr>
        <p:spPr>
          <a:xfrm>
            <a:off x="1118244" y="1336365"/>
            <a:ext cx="3211945" cy="128156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Gradient record </a:t>
            </a:r>
            <a:r>
              <a:rPr lang="zh-CN" altLang="en-US" dirty="0">
                <a:solidFill>
                  <a:schemeClr val="tx1"/>
                </a:solidFill>
              </a:rPr>
              <a:t> </a:t>
            </a:r>
            <a:r>
              <a:rPr lang="en-US" altLang="zh-CN" dirty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(missing gradients from server 4)</a:t>
            </a:r>
          </a:p>
          <a:p>
            <a:pPr algn="ctr"/>
            <a:endParaRPr lang="en-US" sz="1600" dirty="0">
              <a:solidFill>
                <a:schemeClr val="tx1"/>
              </a:solidFill>
            </a:endParaRPr>
          </a:p>
          <a:p>
            <a:pPr algn="ctr"/>
            <a:endParaRPr lang="en-US" sz="1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42DBB8-E511-26F5-ED71-EDF94ABA6C79}"/>
              </a:ext>
            </a:extLst>
          </p:cNvPr>
          <p:cNvSpPr txBox="1"/>
          <p:nvPr/>
        </p:nvSpPr>
        <p:spPr>
          <a:xfrm>
            <a:off x="7824112" y="1811730"/>
            <a:ext cx="828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…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054EA4C6-C067-BF10-81F7-36D770124AEF}"/>
              </a:ext>
            </a:extLst>
          </p:cNvPr>
          <p:cNvSpPr/>
          <p:nvPr/>
        </p:nvSpPr>
        <p:spPr>
          <a:xfrm>
            <a:off x="1119925" y="2926864"/>
            <a:ext cx="3208581" cy="128156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Gradient record M+1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(missing gradients from server 4)</a:t>
            </a:r>
          </a:p>
          <a:p>
            <a:pPr algn="ctr"/>
            <a:endParaRPr lang="en-US" sz="1600" dirty="0">
              <a:solidFill>
                <a:schemeClr val="tx1"/>
              </a:solidFill>
            </a:endParaRPr>
          </a:p>
          <a:p>
            <a:pPr algn="ctr"/>
            <a:endParaRPr lang="en-US" sz="1600" dirty="0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DD22FD88-B984-1438-CB6D-65E60F5E2B67}"/>
              </a:ext>
            </a:extLst>
          </p:cNvPr>
          <p:cNvSpPr/>
          <p:nvPr/>
        </p:nvSpPr>
        <p:spPr>
          <a:xfrm>
            <a:off x="1115580" y="4740513"/>
            <a:ext cx="3208581" cy="128156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Gradient record  (N-1)M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(missing gradients from server 4)</a:t>
            </a:r>
          </a:p>
          <a:p>
            <a:pPr algn="ctr"/>
            <a:endParaRPr lang="en-US" sz="1600" dirty="0">
              <a:solidFill>
                <a:schemeClr val="tx1"/>
              </a:solidFill>
            </a:endParaRPr>
          </a:p>
          <a:p>
            <a:pPr algn="ctr"/>
            <a:endParaRPr lang="en-US" sz="1600" dirty="0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9AA061E4-7ACD-EE14-5C6B-A3F822CE7BF5}"/>
              </a:ext>
            </a:extLst>
          </p:cNvPr>
          <p:cNvSpPr/>
          <p:nvPr/>
        </p:nvSpPr>
        <p:spPr>
          <a:xfrm>
            <a:off x="4434340" y="1322171"/>
            <a:ext cx="3196735" cy="12896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Gradient record</a:t>
            </a:r>
            <a:r>
              <a:rPr lang="zh-CN" altLang="en-US" dirty="0">
                <a:solidFill>
                  <a:schemeClr val="tx1"/>
                </a:solidFill>
              </a:rPr>
              <a:t> </a:t>
            </a:r>
            <a:r>
              <a:rPr lang="en-US" altLang="zh-CN" dirty="0">
                <a:solidFill>
                  <a:schemeClr val="tx1"/>
                </a:solidFill>
              </a:rPr>
              <a:t>2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(missing gradients from server 4)</a:t>
            </a:r>
          </a:p>
          <a:p>
            <a:pPr algn="ctr"/>
            <a:endParaRPr lang="en-US" sz="1600" dirty="0">
              <a:solidFill>
                <a:schemeClr val="tx1"/>
              </a:solidFill>
            </a:endParaRPr>
          </a:p>
          <a:p>
            <a:pPr algn="ctr"/>
            <a:endParaRPr lang="en-US" sz="1600" dirty="0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D4D8C9FB-93A9-F43D-9C8F-6C1D5B11F640}"/>
              </a:ext>
            </a:extLst>
          </p:cNvPr>
          <p:cNvSpPr/>
          <p:nvPr/>
        </p:nvSpPr>
        <p:spPr>
          <a:xfrm>
            <a:off x="4413319" y="2909722"/>
            <a:ext cx="3190470" cy="129870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Gradient record M+2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(missing gradients from server 4)</a:t>
            </a:r>
          </a:p>
          <a:p>
            <a:pPr algn="ctr"/>
            <a:endParaRPr lang="en-US" sz="1600" dirty="0">
              <a:solidFill>
                <a:schemeClr val="tx1"/>
              </a:solidFill>
            </a:endParaRPr>
          </a:p>
          <a:p>
            <a:pPr algn="ctr"/>
            <a:endParaRPr lang="en-US" sz="1600" dirty="0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9290A636-0611-8125-3B68-6A3A14B623EF}"/>
              </a:ext>
            </a:extLst>
          </p:cNvPr>
          <p:cNvSpPr/>
          <p:nvPr/>
        </p:nvSpPr>
        <p:spPr>
          <a:xfrm>
            <a:off x="4413318" y="4734798"/>
            <a:ext cx="3189625" cy="128156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Gradient record (N-1)M+1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(missing gradients from server 4)</a:t>
            </a:r>
          </a:p>
          <a:p>
            <a:pPr algn="ctr"/>
            <a:endParaRPr lang="en-US" sz="1600" dirty="0">
              <a:solidFill>
                <a:schemeClr val="tx1"/>
              </a:solidFill>
            </a:endParaRPr>
          </a:p>
          <a:p>
            <a:pPr algn="ctr"/>
            <a:endParaRPr lang="en-US" sz="16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C6D7B48-C829-CF96-7FF5-2013FB43C92B}"/>
              </a:ext>
            </a:extLst>
          </p:cNvPr>
          <p:cNvSpPr txBox="1"/>
          <p:nvPr/>
        </p:nvSpPr>
        <p:spPr>
          <a:xfrm>
            <a:off x="7835402" y="3332495"/>
            <a:ext cx="828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…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13647F5-97B3-334F-28A9-CCCCA593322B}"/>
              </a:ext>
            </a:extLst>
          </p:cNvPr>
          <p:cNvSpPr txBox="1"/>
          <p:nvPr/>
        </p:nvSpPr>
        <p:spPr>
          <a:xfrm>
            <a:off x="7871046" y="5096560"/>
            <a:ext cx="828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…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E8C7E61-CEF0-03C0-E087-AAF249F9F9CC}"/>
              </a:ext>
            </a:extLst>
          </p:cNvPr>
          <p:cNvSpPr txBox="1"/>
          <p:nvPr/>
        </p:nvSpPr>
        <p:spPr>
          <a:xfrm>
            <a:off x="2399461" y="4111240"/>
            <a:ext cx="828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…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AE17CA9-119E-9BA6-0046-67F2AF065B03}"/>
              </a:ext>
            </a:extLst>
          </p:cNvPr>
          <p:cNvSpPr txBox="1"/>
          <p:nvPr/>
        </p:nvSpPr>
        <p:spPr>
          <a:xfrm>
            <a:off x="5733985" y="4136118"/>
            <a:ext cx="828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…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1D1832B3-36AC-DAA7-9084-EBDC653F54B5}"/>
              </a:ext>
            </a:extLst>
          </p:cNvPr>
          <p:cNvSpPr/>
          <p:nvPr/>
        </p:nvSpPr>
        <p:spPr>
          <a:xfrm>
            <a:off x="8399016" y="1322171"/>
            <a:ext cx="3196735" cy="12896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Gradient record M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(missing gradients from server 4)</a:t>
            </a:r>
          </a:p>
          <a:p>
            <a:pPr algn="ctr"/>
            <a:endParaRPr lang="en-US" sz="1600" dirty="0">
              <a:solidFill>
                <a:schemeClr val="tx1"/>
              </a:solidFill>
            </a:endParaRPr>
          </a:p>
          <a:p>
            <a:pPr algn="ctr"/>
            <a:endParaRPr lang="en-US" sz="1600" dirty="0"/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7F36C332-3208-A378-C70A-B162C8463B6D}"/>
              </a:ext>
            </a:extLst>
          </p:cNvPr>
          <p:cNvSpPr/>
          <p:nvPr/>
        </p:nvSpPr>
        <p:spPr>
          <a:xfrm>
            <a:off x="8395494" y="2913150"/>
            <a:ext cx="3196735" cy="127376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Gradient record 2M 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(missing gradients from server 4)</a:t>
            </a:r>
          </a:p>
          <a:p>
            <a:pPr algn="ctr"/>
            <a:endParaRPr lang="en-US" sz="1600" dirty="0">
              <a:solidFill>
                <a:schemeClr val="tx1"/>
              </a:solidFill>
            </a:endParaRPr>
          </a:p>
          <a:p>
            <a:pPr algn="ctr"/>
            <a:endParaRPr lang="en-US" sz="1600" dirty="0"/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627D43F8-EE8D-C305-C1B5-2F53CEF59451}"/>
              </a:ext>
            </a:extLst>
          </p:cNvPr>
          <p:cNvSpPr/>
          <p:nvPr/>
        </p:nvSpPr>
        <p:spPr>
          <a:xfrm>
            <a:off x="8402604" y="4752724"/>
            <a:ext cx="3196735" cy="126363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Gradient record NM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(missing gradients from server 4)</a:t>
            </a:r>
          </a:p>
          <a:p>
            <a:pPr algn="ctr"/>
            <a:endParaRPr lang="en-US" sz="1600" dirty="0">
              <a:solidFill>
                <a:schemeClr val="tx1"/>
              </a:solidFill>
            </a:endParaRPr>
          </a:p>
          <a:p>
            <a:pPr algn="ctr"/>
            <a:endParaRPr lang="en-US" sz="16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35BE052-6BB9-523F-77DA-DDA6889BE803}"/>
              </a:ext>
            </a:extLst>
          </p:cNvPr>
          <p:cNvSpPr txBox="1"/>
          <p:nvPr/>
        </p:nvSpPr>
        <p:spPr>
          <a:xfrm>
            <a:off x="9905242" y="4116985"/>
            <a:ext cx="828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…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3F400C5-E63A-D9E3-A22C-8F05967572BD}"/>
              </a:ext>
            </a:extLst>
          </p:cNvPr>
          <p:cNvSpPr txBox="1"/>
          <p:nvPr/>
        </p:nvSpPr>
        <p:spPr>
          <a:xfrm>
            <a:off x="7838461" y="4110964"/>
            <a:ext cx="828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…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4799610-E9CA-A16B-AB69-11DE3AA7EA84}"/>
              </a:ext>
            </a:extLst>
          </p:cNvPr>
          <p:cNvSpPr txBox="1"/>
          <p:nvPr/>
        </p:nvSpPr>
        <p:spPr>
          <a:xfrm>
            <a:off x="1322686" y="2081137"/>
            <a:ext cx="3221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Time out! Straggler detected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82DAAD6-A3F7-F920-5947-9ED818EA173A}"/>
              </a:ext>
            </a:extLst>
          </p:cNvPr>
          <p:cNvSpPr txBox="1"/>
          <p:nvPr/>
        </p:nvSpPr>
        <p:spPr>
          <a:xfrm>
            <a:off x="4615686" y="2056578"/>
            <a:ext cx="3081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Time out! Straggler detected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7E6F55C-7FFF-1194-DCF5-F7BDA37EA282}"/>
              </a:ext>
            </a:extLst>
          </p:cNvPr>
          <p:cNvSpPr txBox="1"/>
          <p:nvPr/>
        </p:nvSpPr>
        <p:spPr>
          <a:xfrm>
            <a:off x="8735994" y="2056877"/>
            <a:ext cx="3320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Time out! Straggler detected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B13E373-92C2-E64B-D08A-F2E40DAC538E}"/>
              </a:ext>
            </a:extLst>
          </p:cNvPr>
          <p:cNvSpPr txBox="1"/>
          <p:nvPr/>
        </p:nvSpPr>
        <p:spPr>
          <a:xfrm>
            <a:off x="1311273" y="3680677"/>
            <a:ext cx="2986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Time out! Straggler detected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93C04A2-5007-2CF5-02C2-492D8F89599D}"/>
              </a:ext>
            </a:extLst>
          </p:cNvPr>
          <p:cNvSpPr txBox="1"/>
          <p:nvPr/>
        </p:nvSpPr>
        <p:spPr>
          <a:xfrm>
            <a:off x="1306941" y="5450280"/>
            <a:ext cx="2952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Time out! Straggler detected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A9CB7B7-8B81-9A11-3106-E70C06C1EE4D}"/>
              </a:ext>
            </a:extLst>
          </p:cNvPr>
          <p:cNvSpPr txBox="1"/>
          <p:nvPr/>
        </p:nvSpPr>
        <p:spPr>
          <a:xfrm>
            <a:off x="4675217" y="3680677"/>
            <a:ext cx="3196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Time out! Straggler detected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ABDF9E3-D81E-B199-3CA9-ABB3C6D8BC0F}"/>
              </a:ext>
            </a:extLst>
          </p:cNvPr>
          <p:cNvSpPr txBox="1"/>
          <p:nvPr/>
        </p:nvSpPr>
        <p:spPr>
          <a:xfrm>
            <a:off x="4633667" y="5460086"/>
            <a:ext cx="3091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Time out! Straggler detected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D5CDDA0-414B-2538-9917-73D830DC2B3E}"/>
              </a:ext>
            </a:extLst>
          </p:cNvPr>
          <p:cNvSpPr txBox="1"/>
          <p:nvPr/>
        </p:nvSpPr>
        <p:spPr>
          <a:xfrm>
            <a:off x="8669180" y="3666733"/>
            <a:ext cx="3196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Time out! Straggler detected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48CB163-95D9-2275-00A8-DB8FF5E06BB9}"/>
              </a:ext>
            </a:extLst>
          </p:cNvPr>
          <p:cNvSpPr txBox="1"/>
          <p:nvPr/>
        </p:nvSpPr>
        <p:spPr>
          <a:xfrm>
            <a:off x="8554413" y="5465463"/>
            <a:ext cx="3189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Time out! Straggler detected</a:t>
            </a:r>
          </a:p>
        </p:txBody>
      </p:sp>
      <p:cxnSp>
        <p:nvCxnSpPr>
          <p:cNvPr id="32" name="Connector: Curved 84">
            <a:extLst>
              <a:ext uri="{FF2B5EF4-FFF2-40B4-BE49-F238E27FC236}">
                <a16:creationId xmlns:a16="http://schemas.microsoft.com/office/drawing/2014/main" id="{8C1FD3CE-2948-3914-294F-E729DD858542}"/>
              </a:ext>
            </a:extLst>
          </p:cNvPr>
          <p:cNvCxnSpPr>
            <a:cxnSpLocks/>
          </p:cNvCxnSpPr>
          <p:nvPr/>
        </p:nvCxnSpPr>
        <p:spPr>
          <a:xfrm rot="2700000">
            <a:off x="469062" y="1808768"/>
            <a:ext cx="391886" cy="375558"/>
          </a:xfrm>
          <a:prstGeom prst="curvedConnector3">
            <a:avLst/>
          </a:prstGeom>
          <a:ln w="635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0DE3FBC4-EF16-1E42-CAAE-56F7683D40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0836" y="1124025"/>
            <a:ext cx="1143682" cy="4779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0070C0"/>
                </a:solidFill>
              </a:rPr>
              <a:t>Thread</a:t>
            </a: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38DE2778-8D86-080E-A4AE-820CEC6827F2}"/>
              </a:ext>
            </a:extLst>
          </p:cNvPr>
          <p:cNvSpPr txBox="1">
            <a:spLocks/>
          </p:cNvSpPr>
          <p:nvPr/>
        </p:nvSpPr>
        <p:spPr>
          <a:xfrm>
            <a:off x="215855" y="1847585"/>
            <a:ext cx="538526" cy="477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FDC8F357-FC5B-1AAC-3A8B-3CE49F7B5D96}"/>
              </a:ext>
            </a:extLst>
          </p:cNvPr>
          <p:cNvSpPr txBox="1">
            <a:spLocks/>
          </p:cNvSpPr>
          <p:nvPr/>
        </p:nvSpPr>
        <p:spPr>
          <a:xfrm>
            <a:off x="215855" y="3359561"/>
            <a:ext cx="538526" cy="477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51CCE05B-50D3-C6B7-B31A-C9E4C991E947}"/>
              </a:ext>
            </a:extLst>
          </p:cNvPr>
          <p:cNvSpPr txBox="1">
            <a:spLocks/>
          </p:cNvSpPr>
          <p:nvPr/>
        </p:nvSpPr>
        <p:spPr>
          <a:xfrm>
            <a:off x="170889" y="5239211"/>
            <a:ext cx="538526" cy="477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solidFill>
                  <a:srgbClr val="0070C0"/>
                </a:solidFill>
              </a:rPr>
              <a:t>N</a:t>
            </a:r>
          </a:p>
        </p:txBody>
      </p: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3C1A2B99-1C86-D220-145D-CB2DBF0C7BDB}"/>
              </a:ext>
            </a:extLst>
          </p:cNvPr>
          <p:cNvSpPr txBox="1">
            <a:spLocks/>
          </p:cNvSpPr>
          <p:nvPr/>
        </p:nvSpPr>
        <p:spPr>
          <a:xfrm>
            <a:off x="182378" y="4290942"/>
            <a:ext cx="538526" cy="477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solidFill>
                  <a:srgbClr val="0070C0"/>
                </a:solidFill>
              </a:rPr>
              <a:t>…</a:t>
            </a:r>
          </a:p>
        </p:txBody>
      </p:sp>
      <p:cxnSp>
        <p:nvCxnSpPr>
          <p:cNvPr id="38" name="Connector: Curved 45">
            <a:extLst>
              <a:ext uri="{FF2B5EF4-FFF2-40B4-BE49-F238E27FC236}">
                <a16:creationId xmlns:a16="http://schemas.microsoft.com/office/drawing/2014/main" id="{EC948D31-8B19-0B86-571E-0268F9C5031E}"/>
              </a:ext>
            </a:extLst>
          </p:cNvPr>
          <p:cNvCxnSpPr>
            <a:cxnSpLocks/>
          </p:cNvCxnSpPr>
          <p:nvPr/>
        </p:nvCxnSpPr>
        <p:spPr>
          <a:xfrm rot="2700000">
            <a:off x="465957" y="3412685"/>
            <a:ext cx="391886" cy="375558"/>
          </a:xfrm>
          <a:prstGeom prst="curvedConnector3">
            <a:avLst/>
          </a:prstGeom>
          <a:ln w="635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or: Curved 49">
            <a:extLst>
              <a:ext uri="{FF2B5EF4-FFF2-40B4-BE49-F238E27FC236}">
                <a16:creationId xmlns:a16="http://schemas.microsoft.com/office/drawing/2014/main" id="{8F351167-E59F-86B3-B078-585D87FACF5A}"/>
              </a:ext>
            </a:extLst>
          </p:cNvPr>
          <p:cNvCxnSpPr>
            <a:cxnSpLocks/>
          </p:cNvCxnSpPr>
          <p:nvPr/>
        </p:nvCxnSpPr>
        <p:spPr>
          <a:xfrm rot="2700000">
            <a:off x="470222" y="5191876"/>
            <a:ext cx="391886" cy="375558"/>
          </a:xfrm>
          <a:prstGeom prst="curvedConnector3">
            <a:avLst/>
          </a:prstGeom>
          <a:ln w="635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>
            <a:extLst>
              <a:ext uri="{FF2B5EF4-FFF2-40B4-BE49-F238E27FC236}">
                <a16:creationId xmlns:a16="http://schemas.microsoft.com/office/drawing/2014/main" id="{9FC474AC-88B4-7CCA-F950-00CE6FE47A85}"/>
              </a:ext>
            </a:extLst>
          </p:cNvPr>
          <p:cNvSpPr/>
          <p:nvPr/>
        </p:nvSpPr>
        <p:spPr>
          <a:xfrm>
            <a:off x="1529750" y="6109024"/>
            <a:ext cx="9688914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000" dirty="0">
                <a:cs typeface="Segoe UI Light" panose="020B0502040204020203" pitchFamily="34" charset="0"/>
              </a:rPr>
              <a:t>After another </a:t>
            </a:r>
            <a:r>
              <a:rPr lang="el-GR" sz="2000" dirty="0"/>
              <a:t>Δ </a:t>
            </a:r>
            <a:r>
              <a:rPr lang="en-US" sz="2000" dirty="0">
                <a:cs typeface="Segoe UI Light" panose="020B0502040204020203" pitchFamily="34" charset="0"/>
              </a:rPr>
              <a:t>timeout interval, Trio-ML launches threads to scan gradient records again</a:t>
            </a:r>
          </a:p>
        </p:txBody>
      </p:sp>
      <p:sp>
        <p:nvSpPr>
          <p:cNvPr id="42" name="Slide Number Placeholder 6">
            <a:extLst>
              <a:ext uri="{FF2B5EF4-FFF2-40B4-BE49-F238E27FC236}">
                <a16:creationId xmlns:a16="http://schemas.microsoft.com/office/drawing/2014/main" id="{4F939222-47DD-4CF4-E910-68DD1540F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95582" y="6425143"/>
            <a:ext cx="2743200" cy="365125"/>
          </a:xfrm>
        </p:spPr>
        <p:txBody>
          <a:bodyPr/>
          <a:lstStyle/>
          <a:p>
            <a:fld id="{54A44620-EA89-42D9-96E3-7231E7723064}" type="slidenum">
              <a:rPr lang="en-US" smtClean="0"/>
              <a:t>22</a:t>
            </a:fld>
            <a:endParaRPr lang="en-US" dirty="0"/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F2B36AD7-92A7-2EE3-AA0B-27A271384BB2}"/>
              </a:ext>
            </a:extLst>
          </p:cNvPr>
          <p:cNvCxnSpPr>
            <a:cxnSpLocks/>
          </p:cNvCxnSpPr>
          <p:nvPr/>
        </p:nvCxnSpPr>
        <p:spPr>
          <a:xfrm>
            <a:off x="945268" y="2768600"/>
            <a:ext cx="10798770" cy="0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A69B3CCD-CF0E-2CA1-14E3-AF71BEE1B51B}"/>
              </a:ext>
            </a:extLst>
          </p:cNvPr>
          <p:cNvCxnSpPr>
            <a:cxnSpLocks/>
          </p:cNvCxnSpPr>
          <p:nvPr/>
        </p:nvCxnSpPr>
        <p:spPr>
          <a:xfrm>
            <a:off x="956747" y="4273337"/>
            <a:ext cx="10798770" cy="0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D027A463-AEC4-0FBF-1218-1DD50337FEBF}"/>
              </a:ext>
            </a:extLst>
          </p:cNvPr>
          <p:cNvCxnSpPr>
            <a:cxnSpLocks/>
          </p:cNvCxnSpPr>
          <p:nvPr/>
        </p:nvCxnSpPr>
        <p:spPr>
          <a:xfrm>
            <a:off x="956747" y="4628937"/>
            <a:ext cx="10798770" cy="0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DB16C7D3-32BD-5F0E-1F0B-09D33510B4E2}"/>
              </a:ext>
            </a:extLst>
          </p:cNvPr>
          <p:cNvSpPr/>
          <p:nvPr/>
        </p:nvSpPr>
        <p:spPr>
          <a:xfrm>
            <a:off x="859425" y="3395884"/>
            <a:ext cx="11026766" cy="709558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Trio-ML guarantees straggler detection within [</a:t>
            </a:r>
            <a:r>
              <a:rPr lang="el-GR" sz="2800" dirty="0"/>
              <a:t>Δ</a:t>
            </a:r>
            <a:r>
              <a:rPr lang="en-US" sz="2800" dirty="0"/>
              <a:t>, 2</a:t>
            </a:r>
            <a:r>
              <a:rPr lang="el-GR" sz="2800" dirty="0"/>
              <a:t>Δ</a:t>
            </a:r>
            <a:r>
              <a:rPr lang="en-US" sz="2800" dirty="0"/>
              <a:t>] timeout window</a:t>
            </a:r>
          </a:p>
        </p:txBody>
      </p:sp>
    </p:spTree>
    <p:extLst>
      <p:ext uri="{BB962C8B-B14F-4D97-AF65-F5344CB8AC3E}">
        <p14:creationId xmlns:p14="http://schemas.microsoft.com/office/powerpoint/2010/main" val="2549681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2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5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8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1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4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7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0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3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6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9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2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5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8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1" dur="indefinite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4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indefinit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7" dur="indefinite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0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3" dur="indefinite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6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9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82" dur="indefinite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indefinit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85" dur="indefinite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indefinit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88" dur="indefinite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indefinite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1" dur="indefinite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4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7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0" dur="indefinite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indefinit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3" dur="indefinite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indefinit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6" dur="indefinite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indefinit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9" dur="indefinite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indefinite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12" dur="indefinite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indefinite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15" dur="indefinite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indefinite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18" dur="indefinite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indefinite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1" dur="indefinite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 animBg="1"/>
      <p:bldP spid="8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/>
      <p:bldP spid="15" grpId="0"/>
      <p:bldP spid="16" grpId="0"/>
      <p:bldP spid="17" grpId="0"/>
      <p:bldP spid="18" grpId="0" animBg="1"/>
      <p:bldP spid="19" grpId="0" animBg="1"/>
      <p:bldP spid="20" grpId="0" animBg="1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3" grpId="0" build="p"/>
      <p:bldP spid="34" grpId="0"/>
      <p:bldP spid="35" grpId="0"/>
      <p:bldP spid="36" grpId="0"/>
      <p:bldP spid="37" grpId="0"/>
      <p:bldP spid="4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5AB1137-23DA-AF03-C2AD-2BA0B0E477AF}"/>
              </a:ext>
            </a:extLst>
          </p:cNvPr>
          <p:cNvSpPr txBox="1">
            <a:spLocks/>
          </p:cNvSpPr>
          <p:nvPr/>
        </p:nvSpPr>
        <p:spPr>
          <a:xfrm>
            <a:off x="142098" y="19345"/>
            <a:ext cx="1138364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Challenges for efficient in-network straggler mitigation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300FBF8-32CB-1BD8-A0A7-B710428087A9}"/>
              </a:ext>
            </a:extLst>
          </p:cNvPr>
          <p:cNvSpPr/>
          <p:nvPr/>
        </p:nvSpPr>
        <p:spPr>
          <a:xfrm>
            <a:off x="279704" y="977033"/>
            <a:ext cx="106405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700" dirty="0">
                <a:solidFill>
                  <a:schemeClr val="bg1">
                    <a:lumMod val="85000"/>
                  </a:schemeClr>
                </a:solidFill>
                <a:cs typeface="Segoe UI Light" panose="020B0502040204020203" pitchFamily="34" charset="0"/>
              </a:rPr>
              <a:t>In-network straggler detection: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n-US" sz="2700" dirty="0">
                <a:solidFill>
                  <a:schemeClr val="bg1">
                    <a:lumMod val="85000"/>
                  </a:schemeClr>
                </a:solidFill>
                <a:cs typeface="Segoe UI Light" panose="020B0502040204020203" pitchFamily="34" charset="0"/>
              </a:rPr>
              <a:t>Enable the switch to efficiently detect straggler events</a:t>
            </a:r>
            <a:endParaRPr kumimoji="0" lang="en-US" sz="2700" u="none" strike="noStrike" kern="1200" cap="none" spc="0" normalizeH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cs typeface="Segoe UI Light" panose="020B0502040204020203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9A4A5E4-7064-1483-27C9-1054BAB841D3}"/>
              </a:ext>
            </a:extLst>
          </p:cNvPr>
          <p:cNvSpPr/>
          <p:nvPr/>
        </p:nvSpPr>
        <p:spPr>
          <a:xfrm>
            <a:off x="279704" y="2194894"/>
            <a:ext cx="11834776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700" dirty="0">
              <a:cs typeface="Segoe UI Light" panose="020B0502040204020203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700" dirty="0">
                <a:cs typeface="Segoe UI Light" panose="020B0502040204020203" pitchFamily="34" charset="0"/>
              </a:rPr>
              <a:t>In-network straggler recovery: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kumimoji="0" lang="en-US" sz="270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cs typeface="Segoe UI Light" panose="020B0502040204020203" pitchFamily="34" charset="0"/>
              </a:rPr>
              <a:t>Enable the switch to gracefully serve the job without waiting for stragglers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0040F3D-EBA7-6769-9CEF-422EE950A200}"/>
              </a:ext>
            </a:extLst>
          </p:cNvPr>
          <p:cNvSpPr/>
          <p:nvPr/>
        </p:nvSpPr>
        <p:spPr>
          <a:xfrm>
            <a:off x="718238" y="1883054"/>
            <a:ext cx="1139624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700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cs typeface="Segoe UI Light" panose="020B0502040204020203" pitchFamily="34" charset="0"/>
              </a:rPr>
              <a:t>Requires timer-based operations based on user-defined straggler timeout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CF88057-A71C-A4C5-B473-3A04B55F8EC3}"/>
              </a:ext>
            </a:extLst>
          </p:cNvPr>
          <p:cNvSpPr/>
          <p:nvPr/>
        </p:nvSpPr>
        <p:spPr>
          <a:xfrm>
            <a:off x="718237" y="3512245"/>
            <a:ext cx="1139624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700" dirty="0">
                <a:solidFill>
                  <a:schemeClr val="accent6">
                    <a:lumMod val="75000"/>
                  </a:schemeClr>
                </a:solidFill>
                <a:cs typeface="Segoe UI Light" panose="020B0502040204020203" pitchFamily="34" charset="0"/>
              </a:rPr>
              <a:t>Requires a light-weight mechanism in the switch to proceed the computation</a:t>
            </a:r>
            <a:endParaRPr kumimoji="0" lang="en-US" sz="2700" u="none" strike="noStrike" kern="1200" cap="none" spc="0" normalizeH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cs typeface="Segoe UI Light" panose="020B0502040204020203" pitchFamily="34" charset="0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7753B4DA-B19C-1A29-2A0B-23BD6F2CB8F4}"/>
              </a:ext>
            </a:extLst>
          </p:cNvPr>
          <p:cNvSpPr/>
          <p:nvPr/>
        </p:nvSpPr>
        <p:spPr>
          <a:xfrm>
            <a:off x="199570" y="4496712"/>
            <a:ext cx="11834776" cy="709558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Our system, Trio-ML, addresses both challenges using Trio’s threads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2EB9F84C-6CA5-F7C4-358E-618C3386D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54A44620-EA89-42D9-96E3-7231E772306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2952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B0BF1A4-46FF-99CA-F6F4-8506D0B6AE3F}"/>
              </a:ext>
            </a:extLst>
          </p:cNvPr>
          <p:cNvSpPr txBox="1">
            <a:spLocks/>
          </p:cNvSpPr>
          <p:nvPr/>
        </p:nvSpPr>
        <p:spPr>
          <a:xfrm>
            <a:off x="142098" y="19345"/>
            <a:ext cx="1138364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Trio-ML sends partial aggregation results to recover from stragglers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4C5A41-151C-8AD7-D57E-74591A9C797A}"/>
              </a:ext>
            </a:extLst>
          </p:cNvPr>
          <p:cNvSpPr txBox="1"/>
          <p:nvPr/>
        </p:nvSpPr>
        <p:spPr>
          <a:xfrm>
            <a:off x="9533196" y="4686086"/>
            <a:ext cx="162526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i="1" dirty="0">
                <a:solidFill>
                  <a:srgbClr val="C00000"/>
                </a:solidFill>
              </a:rPr>
              <a:t>Straggler</a:t>
            </a:r>
          </a:p>
        </p:txBody>
      </p:sp>
      <p:pic>
        <p:nvPicPr>
          <p:cNvPr id="6" name="Google Shape;97;p19">
            <a:extLst>
              <a:ext uri="{FF2B5EF4-FFF2-40B4-BE49-F238E27FC236}">
                <a16:creationId xmlns:a16="http://schemas.microsoft.com/office/drawing/2014/main" id="{63A5B447-538F-85A6-E588-D979ED061DBC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70607" y="1432011"/>
            <a:ext cx="4549843" cy="95089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A807F30-C89C-6C83-91F2-602F0B5DD85D}"/>
              </a:ext>
            </a:extLst>
          </p:cNvPr>
          <p:cNvSpPr txBox="1"/>
          <p:nvPr/>
        </p:nvSpPr>
        <p:spPr>
          <a:xfrm>
            <a:off x="4116868" y="979159"/>
            <a:ext cx="368046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/>
              <a:t>Trio-based switch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D3D2FBE-93AB-C9A3-20F0-6FB6BDC332D3}"/>
              </a:ext>
            </a:extLst>
          </p:cNvPr>
          <p:cNvGrpSpPr/>
          <p:nvPr/>
        </p:nvGrpSpPr>
        <p:grpSpPr>
          <a:xfrm>
            <a:off x="510696" y="3535448"/>
            <a:ext cx="2754963" cy="1366839"/>
            <a:chOff x="661166" y="3429000"/>
            <a:chExt cx="2754963" cy="1366839"/>
          </a:xfrm>
        </p:grpSpPr>
        <p:pic>
          <p:nvPicPr>
            <p:cNvPr id="9" name="Picture 8" descr="See the source image">
              <a:extLst>
                <a:ext uri="{FF2B5EF4-FFF2-40B4-BE49-F238E27FC236}">
                  <a16:creationId xmlns:a16="http://schemas.microsoft.com/office/drawing/2014/main" id="{8AAF0102-F82D-B68F-EEC3-D401E3579F7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5011"/>
            <a:stretch/>
          </p:blipFill>
          <p:spPr bwMode="auto">
            <a:xfrm>
              <a:off x="661166" y="3429000"/>
              <a:ext cx="2754963" cy="9639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107A802-D329-CACC-D6A7-DFBF41D95372}"/>
                </a:ext>
              </a:extLst>
            </p:cNvPr>
            <p:cNvSpPr txBox="1"/>
            <p:nvPr/>
          </p:nvSpPr>
          <p:spPr>
            <a:xfrm>
              <a:off x="1259906" y="4303396"/>
              <a:ext cx="1362893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/>
                <a:t>Server 1</a:t>
              </a:r>
            </a:p>
          </p:txBody>
        </p:sp>
      </p:grpSp>
      <p:pic>
        <p:nvPicPr>
          <p:cNvPr id="11" name="Picture 8" descr="See the source image">
            <a:extLst>
              <a:ext uri="{FF2B5EF4-FFF2-40B4-BE49-F238E27FC236}">
                <a16:creationId xmlns:a16="http://schemas.microsoft.com/office/drawing/2014/main" id="{42A2429A-8198-C778-E30C-97759293D7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011"/>
          <a:stretch/>
        </p:blipFill>
        <p:spPr bwMode="auto">
          <a:xfrm>
            <a:off x="3301791" y="3535448"/>
            <a:ext cx="2754963" cy="96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See the source image">
            <a:extLst>
              <a:ext uri="{FF2B5EF4-FFF2-40B4-BE49-F238E27FC236}">
                <a16:creationId xmlns:a16="http://schemas.microsoft.com/office/drawing/2014/main" id="{AE2BCE52-A434-7471-432A-A80885692C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011"/>
          <a:stretch/>
        </p:blipFill>
        <p:spPr bwMode="auto">
          <a:xfrm>
            <a:off x="6187384" y="3535448"/>
            <a:ext cx="2754963" cy="96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See the source image">
            <a:extLst>
              <a:ext uri="{FF2B5EF4-FFF2-40B4-BE49-F238E27FC236}">
                <a16:creationId xmlns:a16="http://schemas.microsoft.com/office/drawing/2014/main" id="{B94CC03B-FFF9-B1A0-7AA5-B1F45BCF5C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011"/>
          <a:stretch/>
        </p:blipFill>
        <p:spPr bwMode="auto">
          <a:xfrm>
            <a:off x="8942347" y="3535448"/>
            <a:ext cx="2754963" cy="96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Google Shape;98;p19">
            <a:extLst>
              <a:ext uri="{FF2B5EF4-FFF2-40B4-BE49-F238E27FC236}">
                <a16:creationId xmlns:a16="http://schemas.microsoft.com/office/drawing/2014/main" id="{C154DE1C-629B-B89D-65C9-1FF5CC019261}"/>
              </a:ext>
            </a:extLst>
          </p:cNvPr>
          <p:cNvCxnSpPr>
            <a:cxnSpLocks/>
            <a:endCxn id="6" idx="2"/>
          </p:cNvCxnSpPr>
          <p:nvPr/>
        </p:nvCxnSpPr>
        <p:spPr>
          <a:xfrm flipV="1">
            <a:off x="1604305" y="2382904"/>
            <a:ext cx="4341224" cy="1325563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5" name="Google Shape;98;p19">
            <a:extLst>
              <a:ext uri="{FF2B5EF4-FFF2-40B4-BE49-F238E27FC236}">
                <a16:creationId xmlns:a16="http://schemas.microsoft.com/office/drawing/2014/main" id="{0E1BD576-53C5-028A-4785-75B666D2638F}"/>
              </a:ext>
            </a:extLst>
          </p:cNvPr>
          <p:cNvCxnSpPr>
            <a:cxnSpLocks/>
            <a:endCxn id="6" idx="2"/>
          </p:cNvCxnSpPr>
          <p:nvPr/>
        </p:nvCxnSpPr>
        <p:spPr>
          <a:xfrm flipV="1">
            <a:off x="4665464" y="2382904"/>
            <a:ext cx="1280065" cy="1325563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" name="Google Shape;98;p19">
            <a:extLst>
              <a:ext uri="{FF2B5EF4-FFF2-40B4-BE49-F238E27FC236}">
                <a16:creationId xmlns:a16="http://schemas.microsoft.com/office/drawing/2014/main" id="{9ED23C40-A417-ED88-5867-560E2B8C9C03}"/>
              </a:ext>
            </a:extLst>
          </p:cNvPr>
          <p:cNvCxnSpPr>
            <a:cxnSpLocks/>
            <a:endCxn id="6" idx="2"/>
          </p:cNvCxnSpPr>
          <p:nvPr/>
        </p:nvCxnSpPr>
        <p:spPr>
          <a:xfrm flipH="1" flipV="1">
            <a:off x="5945529" y="2382904"/>
            <a:ext cx="1386839" cy="1325563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" name="Google Shape;98;p19">
            <a:extLst>
              <a:ext uri="{FF2B5EF4-FFF2-40B4-BE49-F238E27FC236}">
                <a16:creationId xmlns:a16="http://schemas.microsoft.com/office/drawing/2014/main" id="{CAC1D596-777D-4BB9-EDD4-48C204BC5F26}"/>
              </a:ext>
            </a:extLst>
          </p:cNvPr>
          <p:cNvCxnSpPr>
            <a:cxnSpLocks/>
            <a:endCxn id="6" idx="2"/>
          </p:cNvCxnSpPr>
          <p:nvPr/>
        </p:nvCxnSpPr>
        <p:spPr>
          <a:xfrm flipH="1" flipV="1">
            <a:off x="5945529" y="2382904"/>
            <a:ext cx="4141802" cy="130738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E7A63C28-5909-788C-DE33-01F40D6B8999}"/>
              </a:ext>
            </a:extLst>
          </p:cNvPr>
          <p:cNvSpPr txBox="1"/>
          <p:nvPr/>
        </p:nvSpPr>
        <p:spPr>
          <a:xfrm>
            <a:off x="3897637" y="4422825"/>
            <a:ext cx="136289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Server 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A4BE2EA-AF8F-56CC-58C5-739B7AB9E788}"/>
              </a:ext>
            </a:extLst>
          </p:cNvPr>
          <p:cNvSpPr txBox="1"/>
          <p:nvPr/>
        </p:nvSpPr>
        <p:spPr>
          <a:xfrm>
            <a:off x="6847948" y="4409842"/>
            <a:ext cx="136289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Server 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BC8B9E1-1147-1C05-BF3A-9529B46BE9D8}"/>
              </a:ext>
            </a:extLst>
          </p:cNvPr>
          <p:cNvSpPr txBox="1"/>
          <p:nvPr/>
        </p:nvSpPr>
        <p:spPr>
          <a:xfrm>
            <a:off x="9605152" y="4401421"/>
            <a:ext cx="136289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Server 4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77BB880-BEA1-7688-1DA1-53111EACC9AE}"/>
              </a:ext>
            </a:extLst>
          </p:cNvPr>
          <p:cNvSpPr/>
          <p:nvPr/>
        </p:nvSpPr>
        <p:spPr>
          <a:xfrm>
            <a:off x="1056594" y="3132128"/>
            <a:ext cx="1707814" cy="37589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Gradients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0E1EB4-7FBE-4AE7-2DD5-F65A4CE032FD}"/>
              </a:ext>
            </a:extLst>
          </p:cNvPr>
          <p:cNvSpPr/>
          <p:nvPr/>
        </p:nvSpPr>
        <p:spPr>
          <a:xfrm>
            <a:off x="3858017" y="3132128"/>
            <a:ext cx="1707814" cy="37589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Gradients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7E404C7-B1CD-5678-A964-090C9F872B22}"/>
              </a:ext>
            </a:extLst>
          </p:cNvPr>
          <p:cNvSpPr/>
          <p:nvPr/>
        </p:nvSpPr>
        <p:spPr>
          <a:xfrm>
            <a:off x="6413129" y="3132128"/>
            <a:ext cx="1707814" cy="37589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Gradients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76C7A28-F6E1-59EC-9687-A1873F328518}"/>
              </a:ext>
            </a:extLst>
          </p:cNvPr>
          <p:cNvSpPr/>
          <p:nvPr/>
        </p:nvSpPr>
        <p:spPr>
          <a:xfrm>
            <a:off x="9260231" y="3132128"/>
            <a:ext cx="1707814" cy="37589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Gradients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A67CAB8-B670-9922-567E-BC415E6488E4}"/>
              </a:ext>
            </a:extLst>
          </p:cNvPr>
          <p:cNvSpPr/>
          <p:nvPr/>
        </p:nvSpPr>
        <p:spPr>
          <a:xfrm>
            <a:off x="4711924" y="1774377"/>
            <a:ext cx="2494314" cy="39631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dirty="0"/>
              <a:t>Partial aggregation result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0CFE44C-18CE-8662-DC0D-38DEBF0270BB}"/>
              </a:ext>
            </a:extLst>
          </p:cNvPr>
          <p:cNvSpPr/>
          <p:nvPr/>
        </p:nvSpPr>
        <p:spPr>
          <a:xfrm>
            <a:off x="4711924" y="1788273"/>
            <a:ext cx="2494314" cy="39631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dirty="0"/>
              <a:t>Partial aggregation result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AA16405-0887-888D-AFF8-94523E9DC9F9}"/>
              </a:ext>
            </a:extLst>
          </p:cNvPr>
          <p:cNvSpPr/>
          <p:nvPr/>
        </p:nvSpPr>
        <p:spPr>
          <a:xfrm>
            <a:off x="4711924" y="1774377"/>
            <a:ext cx="2494314" cy="39631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dirty="0"/>
              <a:t>Partial aggregation result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E8803B8-0E34-0477-6CE4-49ABAC086192}"/>
              </a:ext>
            </a:extLst>
          </p:cNvPr>
          <p:cNvSpPr/>
          <p:nvPr/>
        </p:nvSpPr>
        <p:spPr>
          <a:xfrm>
            <a:off x="4711924" y="1781325"/>
            <a:ext cx="2494314" cy="39631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dirty="0"/>
              <a:t>Partial aggregation result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A567959-0ADF-1677-EE61-BB48F826FDDF}"/>
              </a:ext>
            </a:extLst>
          </p:cNvPr>
          <p:cNvSpPr txBox="1"/>
          <p:nvPr/>
        </p:nvSpPr>
        <p:spPr>
          <a:xfrm>
            <a:off x="8349134" y="1726310"/>
            <a:ext cx="384286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chemeClr val="accent6">
                    <a:lumMod val="75000"/>
                  </a:schemeClr>
                </a:solidFill>
              </a:rPr>
              <a:t>Trio-ML detects straggler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D52AA2A-4A1A-97B1-BF8A-E502C6C2633A}"/>
              </a:ext>
            </a:extLst>
          </p:cNvPr>
          <p:cNvSpPr/>
          <p:nvPr/>
        </p:nvSpPr>
        <p:spPr>
          <a:xfrm>
            <a:off x="185641" y="5591435"/>
            <a:ext cx="107899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cs typeface="Segoe UI Light" panose="020B0502040204020203" pitchFamily="34" charset="0"/>
              </a:rPr>
              <a:t>Non-straggler servers continue to make progress without waiting 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5929E10-87DB-B8AF-285C-F6E3ABF7D7D2}"/>
              </a:ext>
            </a:extLst>
          </p:cNvPr>
          <p:cNvSpPr/>
          <p:nvPr/>
        </p:nvSpPr>
        <p:spPr>
          <a:xfrm>
            <a:off x="185640" y="6060788"/>
            <a:ext cx="107899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cs typeface="Segoe UI Light" panose="020B0502040204020203" pitchFamily="34" charset="0"/>
              </a:rPr>
              <a:t>Trio-ML keeps updating the straggler to ensure ML model is consistent</a:t>
            </a:r>
          </a:p>
        </p:txBody>
      </p:sp>
      <p:sp>
        <p:nvSpPr>
          <p:cNvPr id="33" name="Slide Number Placeholder 2">
            <a:extLst>
              <a:ext uri="{FF2B5EF4-FFF2-40B4-BE49-F238E27FC236}">
                <a16:creationId xmlns:a16="http://schemas.microsoft.com/office/drawing/2014/main" id="{EA134917-5A66-6023-846E-86F2DD444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54A44620-EA89-42D9-96E3-7231E7723064}" type="slidenum">
              <a:rPr lang="en-US" smtClean="0"/>
              <a:t>24</a:t>
            </a:fld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12F7F5A-FBF3-C96F-5EA6-9BEE2DF7FADA}"/>
              </a:ext>
            </a:extLst>
          </p:cNvPr>
          <p:cNvSpPr/>
          <p:nvPr/>
        </p:nvSpPr>
        <p:spPr>
          <a:xfrm>
            <a:off x="185641" y="5151931"/>
            <a:ext cx="120382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cs typeface="Segoe UI Light" panose="020B0502040204020203" pitchFamily="34" charset="0"/>
              </a:rPr>
              <a:t>Partial aggregation can achieve comparable convergence performance (Yu et al., [ICML ’19]</a:t>
            </a:r>
            <a:r>
              <a:rPr lang="en-US" sz="2400" dirty="0">
                <a:cs typeface="Segoe UI Light" panose="020B0502040204020203" pitchFamily="34" charset="0"/>
              </a:rPr>
              <a:t>)</a:t>
            </a:r>
            <a:r>
              <a:rPr kumimoji="0" lang="en-US" sz="240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cs typeface="Segoe UI Light" panose="020B0502040204020203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12532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2.22222E-6 L 0.3362 -0.195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10" y="-979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0.10651 -0.1953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26" y="-976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2.22222E-6 L -0.10364 -0.196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82" y="-9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42" presetClass="path" presetSubtype="0" accel="50000" decel="50000" fill="hold" grpId="1" nodeType="after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1.875E-6 -3.33333E-6 L -0.10221 0.19537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17" y="9769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1.875E-6 -5.55112E-17 L -0.33203 0.1963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02" y="9815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1.875E-6 -5.55112E-17 L 0.10729 0.19329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65" y="9653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1.875E-6 2.59259E-6 L 0.34089 0.19467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44" y="9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/>
      <p:bldP spid="30" grpId="0"/>
      <p:bldP spid="31" grpId="0"/>
      <p:bldP spid="3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6CFE596-9B8F-BC56-ABCD-6FDCB9FC06E7}"/>
              </a:ext>
            </a:extLst>
          </p:cNvPr>
          <p:cNvSpPr txBox="1">
            <a:spLocks/>
          </p:cNvSpPr>
          <p:nvPr/>
        </p:nvSpPr>
        <p:spPr>
          <a:xfrm>
            <a:off x="433045" y="180473"/>
            <a:ext cx="3513313" cy="1193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500">
                <a:solidFill>
                  <a:schemeClr val="accent1">
                    <a:lumMod val="75000"/>
                  </a:schemeClr>
                </a:solidFill>
                <a:latin typeface="+mn-lt"/>
              </a:rPr>
              <a:t>Talk outline</a:t>
            </a:r>
            <a:endParaRPr lang="en-US" sz="45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94F0DD74-E73B-F2DD-6786-2BDD31D8E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05220"/>
            <a:ext cx="2743200" cy="365125"/>
          </a:xfrm>
        </p:spPr>
        <p:txBody>
          <a:bodyPr/>
          <a:lstStyle/>
          <a:p>
            <a:fld id="{54A44620-EA89-42D9-96E3-7231E7723064}" type="slidenum">
              <a:rPr lang="en-US" smtClean="0"/>
              <a:t>25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4D86B89-6393-9A5A-E674-C51E91603C03}"/>
              </a:ext>
            </a:extLst>
          </p:cNvPr>
          <p:cNvSpPr/>
          <p:nvPr/>
        </p:nvSpPr>
        <p:spPr>
          <a:xfrm>
            <a:off x="433045" y="1459412"/>
            <a:ext cx="11565738" cy="1697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  <a:cs typeface="Segoe UI Light" panose="020B0502040204020203" pitchFamily="34" charset="0"/>
              </a:rPr>
              <a:t>Overview of Juniper Networks’ chipset</a:t>
            </a: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cs typeface="Segoe UI Light" panose="020B0502040204020203" pitchFamily="34" charset="0"/>
              </a:rPr>
              <a:t>Trio-ML: our proposed in-network</a:t>
            </a:r>
            <a:r>
              <a:rPr kumimoji="0" lang="en-US" sz="2400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cs typeface="Segoe UI Light" panose="020B0502040204020203" pitchFamily="34" charset="0"/>
              </a:rPr>
              <a:t> straggler mitigation for distributed ML training</a:t>
            </a: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baseline="0" dirty="0">
                <a:cs typeface="Segoe UI Light" panose="020B0502040204020203" pitchFamily="34" charset="0"/>
              </a:rPr>
              <a:t>Evaluations</a:t>
            </a:r>
          </a:p>
        </p:txBody>
      </p:sp>
    </p:spTree>
    <p:extLst>
      <p:ext uri="{BB962C8B-B14F-4D97-AF65-F5344CB8AC3E}">
        <p14:creationId xmlns:p14="http://schemas.microsoft.com/office/powerpoint/2010/main" val="21740452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8976CC2-4B72-1AEC-C894-6E6356DD7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763" y="154129"/>
            <a:ext cx="10515600" cy="987686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Testbed setup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1065DD-4012-0587-C95A-382DF16BC567}"/>
              </a:ext>
            </a:extLst>
          </p:cNvPr>
          <p:cNvSpPr txBox="1"/>
          <p:nvPr/>
        </p:nvSpPr>
        <p:spPr>
          <a:xfrm>
            <a:off x="2805830" y="3006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5112A73-F377-1F49-1E94-0469533023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89" y="1076731"/>
            <a:ext cx="8545600" cy="5415711"/>
          </a:xfrm>
        </p:spPr>
        <p:txBody>
          <a:bodyPr>
            <a:noAutofit/>
          </a:bodyPr>
          <a:lstStyle/>
          <a:p>
            <a:r>
              <a:rPr lang="en-US" sz="2500" dirty="0"/>
              <a:t>Real-world testbed</a:t>
            </a:r>
          </a:p>
          <a:p>
            <a:r>
              <a:rPr lang="en-US" sz="2500" dirty="0"/>
              <a:t>Comparisons</a:t>
            </a:r>
          </a:p>
          <a:p>
            <a:pPr lvl="1"/>
            <a:r>
              <a:rPr lang="en-US" sz="2500" dirty="0"/>
              <a:t>Our solution: Trio-ML</a:t>
            </a:r>
          </a:p>
          <a:p>
            <a:pPr lvl="1"/>
            <a:r>
              <a:rPr lang="en-US" sz="2500" dirty="0"/>
              <a:t>Tofino-based solution: </a:t>
            </a:r>
            <a:r>
              <a:rPr lang="en-US" sz="2500" dirty="0" err="1"/>
              <a:t>SwitchML</a:t>
            </a:r>
            <a:r>
              <a:rPr lang="en-US" sz="2500" dirty="0"/>
              <a:t> [NSDI ’21]</a:t>
            </a:r>
          </a:p>
          <a:p>
            <a:pPr lvl="1"/>
            <a:r>
              <a:rPr lang="en-US" sz="2500" dirty="0"/>
              <a:t>Ideal setup: </a:t>
            </a:r>
            <a:r>
              <a:rPr lang="en-US" sz="2500" dirty="0" err="1"/>
              <a:t>PyTorch</a:t>
            </a:r>
            <a:r>
              <a:rPr lang="en-US" sz="2500" dirty="0"/>
              <a:t> NCCL RDMA without adding stragglers</a:t>
            </a:r>
          </a:p>
          <a:p>
            <a:r>
              <a:rPr lang="en-US" sz="2500" dirty="0"/>
              <a:t>Straggler generation pattern (</a:t>
            </a:r>
            <a:r>
              <a:rPr lang="en-US" sz="2500" dirty="0" err="1"/>
              <a:t>Harlap</a:t>
            </a:r>
            <a:r>
              <a:rPr lang="en-US" sz="2500" dirty="0"/>
              <a:t> et al. [</a:t>
            </a:r>
            <a:r>
              <a:rPr lang="en-US" sz="2500" dirty="0" err="1"/>
              <a:t>SoCC</a:t>
            </a:r>
            <a:r>
              <a:rPr lang="en-US" sz="2500" dirty="0"/>
              <a:t> ’16])</a:t>
            </a:r>
          </a:p>
          <a:p>
            <a:pPr lvl="1"/>
            <a:r>
              <a:rPr lang="en-US" sz="2500" dirty="0"/>
              <a:t>Three possible delay points per iteration</a:t>
            </a:r>
          </a:p>
          <a:p>
            <a:pPr lvl="1"/>
            <a:r>
              <a:rPr lang="en-US" sz="2500" dirty="0"/>
              <a:t>One server slows down at each delay point with given straggler probability </a:t>
            </a:r>
            <a:r>
              <a:rPr lang="en-US" sz="2500" i="1" dirty="0"/>
              <a:t>p</a:t>
            </a:r>
          </a:p>
          <a:p>
            <a:pPr lvl="1"/>
            <a:r>
              <a:rPr lang="en-US" sz="2500" dirty="0"/>
              <a:t>Delay time at each delay point: uniformly randomly chosen between 0.5x and 2x of typical iteration time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F20BD53-8EE5-AA3C-B1C1-134F6D0A90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1470" b="8159"/>
          <a:stretch/>
        </p:blipFill>
        <p:spPr>
          <a:xfrm>
            <a:off x="8850489" y="1076731"/>
            <a:ext cx="3031325" cy="453384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16B178E-F4BA-0637-EE25-22FA4AC4F72E}"/>
              </a:ext>
            </a:extLst>
          </p:cNvPr>
          <p:cNvSpPr txBox="1"/>
          <p:nvPr/>
        </p:nvSpPr>
        <p:spPr>
          <a:xfrm>
            <a:off x="9420358" y="5610578"/>
            <a:ext cx="212154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/>
              <a:t>Testbed photo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4716229-8FFA-4560-88A2-8614486AE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54A44620-EA89-42D9-96E3-7231E772306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307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3180497-ACD1-77FA-FED0-8B13C8799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941" y="77028"/>
            <a:ext cx="11072333" cy="987686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Impact of straggling probability on training iteration time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6C4BE3-327C-0AA3-20CE-1FD700BC2B07}"/>
              </a:ext>
            </a:extLst>
          </p:cNvPr>
          <p:cNvSpPr txBox="1"/>
          <p:nvPr/>
        </p:nvSpPr>
        <p:spPr>
          <a:xfrm>
            <a:off x="2805830" y="3006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D4A76D1D-240E-11E5-015B-D18DA05B27E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05313456"/>
              </p:ext>
            </p:extLst>
          </p:nvPr>
        </p:nvGraphicFramePr>
        <p:xfrm>
          <a:off x="2406421" y="1000395"/>
          <a:ext cx="6334131" cy="4292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ight Brace 6">
            <a:extLst>
              <a:ext uri="{FF2B5EF4-FFF2-40B4-BE49-F238E27FC236}">
                <a16:creationId xmlns:a16="http://schemas.microsoft.com/office/drawing/2014/main" id="{409B6716-40C1-EA6B-99BD-E60C4027DF89}"/>
              </a:ext>
            </a:extLst>
          </p:cNvPr>
          <p:cNvSpPr/>
          <p:nvPr/>
        </p:nvSpPr>
        <p:spPr>
          <a:xfrm>
            <a:off x="8610600" y="1622160"/>
            <a:ext cx="231085" cy="2560863"/>
          </a:xfrm>
          <a:prstGeom prst="rightBrace">
            <a:avLst>
              <a:gd name="adj1" fmla="val 23863"/>
              <a:gd name="adj2" fmla="val 50000"/>
            </a:avLst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292AEF7-22A2-E87F-1A55-A352F141C578}"/>
                  </a:ext>
                </a:extLst>
              </p:cNvPr>
              <p:cNvSpPr txBox="1"/>
              <p:nvPr/>
            </p:nvSpPr>
            <p:spPr>
              <a:xfrm rot="5400000">
                <a:off x="8091085" y="2710155"/>
                <a:ext cx="193674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1.8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400" dirty="0"/>
                  <a:t> speedup</a:t>
                </a: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292AEF7-22A2-E87F-1A55-A352F141C5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8091085" y="2710155"/>
                <a:ext cx="1936749" cy="461665"/>
              </a:xfrm>
              <a:prstGeom prst="rect">
                <a:avLst/>
              </a:prstGeom>
              <a:blipFill>
                <a:blip r:embed="rId3"/>
                <a:stretch>
                  <a:fillRect l="-29730" t="-5229" r="-8108" b="-39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2">
            <a:extLst>
              <a:ext uri="{FF2B5EF4-FFF2-40B4-BE49-F238E27FC236}">
                <a16:creationId xmlns:a16="http://schemas.microsoft.com/office/drawing/2014/main" id="{DE989CD7-90B1-75FB-5D5C-F5DB0907D6AF}"/>
              </a:ext>
            </a:extLst>
          </p:cNvPr>
          <p:cNvSpPr txBox="1"/>
          <p:nvPr/>
        </p:nvSpPr>
        <p:spPr>
          <a:xfrm>
            <a:off x="4230101" y="5293857"/>
            <a:ext cx="37317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VGG11 on ImageNet dataset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5704CED9-6AFF-05F5-2E16-2E8B88643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54A44620-EA89-42D9-96E3-7231E7723064}" type="slidenum">
              <a:rPr lang="en-US" smtClean="0"/>
              <a:t>27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E502FD2-951D-CACA-BD49-785FE46ED5FA}"/>
              </a:ext>
            </a:extLst>
          </p:cNvPr>
          <p:cNvSpPr/>
          <p:nvPr/>
        </p:nvSpPr>
        <p:spPr>
          <a:xfrm>
            <a:off x="3746588" y="943248"/>
            <a:ext cx="2537717" cy="3839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02D0071-6C3E-3994-CC11-90B0917253FB}"/>
              </a:ext>
            </a:extLst>
          </p:cNvPr>
          <p:cNvSpPr/>
          <p:nvPr/>
        </p:nvSpPr>
        <p:spPr>
          <a:xfrm>
            <a:off x="6228099" y="942364"/>
            <a:ext cx="1287824" cy="3839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729915-AA2A-1CD5-248B-5C9EC24BF416}"/>
              </a:ext>
            </a:extLst>
          </p:cNvPr>
          <p:cNvSpPr/>
          <p:nvPr/>
        </p:nvSpPr>
        <p:spPr>
          <a:xfrm>
            <a:off x="7624471" y="920946"/>
            <a:ext cx="1084483" cy="3839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911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Chart bld="series"/>
        </p:bldSub>
      </p:bldGraphic>
      <p:bldP spid="7" grpId="0" animBg="1"/>
      <p:bldP spid="8" grpId="0"/>
      <p:bldP spid="9" grpId="0"/>
      <p:bldP spid="12" grpId="0" animBg="1"/>
      <p:bldP spid="13" grpId="0" animBg="1"/>
      <p:bldP spid="1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A1039FA-5C70-32D5-8640-1926CDFC2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941" y="77028"/>
            <a:ext cx="11770659" cy="987686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Trio-ML improves the time-to-accuracy by 1.60x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1C52BE-A5CC-6BF6-B552-709C1F662FBE}"/>
              </a:ext>
            </a:extLst>
          </p:cNvPr>
          <p:cNvSpPr txBox="1"/>
          <p:nvPr/>
        </p:nvSpPr>
        <p:spPr>
          <a:xfrm>
            <a:off x="2805830" y="3006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EE4F9F71-A606-0AAC-B392-2E257D7F55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5562017"/>
              </p:ext>
            </p:extLst>
          </p:nvPr>
        </p:nvGraphicFramePr>
        <p:xfrm>
          <a:off x="2917192" y="1064714"/>
          <a:ext cx="6357616" cy="43921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82">
            <a:extLst>
              <a:ext uri="{FF2B5EF4-FFF2-40B4-BE49-F238E27FC236}">
                <a16:creationId xmlns:a16="http://schemas.microsoft.com/office/drawing/2014/main" id="{C68D1B2E-DA41-CAD3-E60D-BC792DC8913D}"/>
              </a:ext>
            </a:extLst>
          </p:cNvPr>
          <p:cNvSpPr txBox="1"/>
          <p:nvPr/>
        </p:nvSpPr>
        <p:spPr>
          <a:xfrm>
            <a:off x="5018508" y="5441150"/>
            <a:ext cx="37317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VGG11 on ImageNet dataset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581F6F9-817F-6FCA-77D1-1F551A15F5D5}"/>
              </a:ext>
            </a:extLst>
          </p:cNvPr>
          <p:cNvCxnSpPr>
            <a:cxnSpLocks/>
          </p:cNvCxnSpPr>
          <p:nvPr/>
        </p:nvCxnSpPr>
        <p:spPr>
          <a:xfrm flipV="1">
            <a:off x="8507441" y="2340293"/>
            <a:ext cx="2114" cy="2224665"/>
          </a:xfrm>
          <a:prstGeom prst="line">
            <a:avLst/>
          </a:prstGeom>
          <a:ln w="25400">
            <a:solidFill>
              <a:schemeClr val="bg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C51A368-627B-BC72-F88C-BB3AB59D8F43}"/>
              </a:ext>
            </a:extLst>
          </p:cNvPr>
          <p:cNvCxnSpPr>
            <a:cxnSpLocks/>
          </p:cNvCxnSpPr>
          <p:nvPr/>
        </p:nvCxnSpPr>
        <p:spPr>
          <a:xfrm flipH="1" flipV="1">
            <a:off x="7039704" y="2340293"/>
            <a:ext cx="15755" cy="2224665"/>
          </a:xfrm>
          <a:prstGeom prst="line">
            <a:avLst/>
          </a:prstGeom>
          <a:ln w="25400">
            <a:solidFill>
              <a:schemeClr val="bg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3630538-5A45-1ACF-E7A4-DCEFD42E380B}"/>
              </a:ext>
            </a:extLst>
          </p:cNvPr>
          <p:cNvCxnSpPr>
            <a:cxnSpLocks/>
          </p:cNvCxnSpPr>
          <p:nvPr/>
        </p:nvCxnSpPr>
        <p:spPr>
          <a:xfrm>
            <a:off x="7047581" y="3071329"/>
            <a:ext cx="1461974" cy="0"/>
          </a:xfrm>
          <a:prstGeom prst="straightConnector1">
            <a:avLst/>
          </a:prstGeom>
          <a:ln w="31750">
            <a:solidFill>
              <a:schemeClr val="accent6">
                <a:lumMod val="50000"/>
              </a:schemeClr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967400B-A03A-2934-21A6-AAFE4CF797A8}"/>
              </a:ext>
            </a:extLst>
          </p:cNvPr>
          <p:cNvCxnSpPr>
            <a:cxnSpLocks/>
          </p:cNvCxnSpPr>
          <p:nvPr/>
        </p:nvCxnSpPr>
        <p:spPr>
          <a:xfrm>
            <a:off x="4566830" y="2328101"/>
            <a:ext cx="4183469" cy="12192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EF457684-30C5-994D-A3F3-7A59A7AF1254}"/>
              </a:ext>
            </a:extLst>
          </p:cNvPr>
          <p:cNvSpPr txBox="1"/>
          <p:nvPr/>
        </p:nvSpPr>
        <p:spPr>
          <a:xfrm>
            <a:off x="4566830" y="1964201"/>
            <a:ext cx="21080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80% Target Accuracy</a:t>
            </a:r>
          </a:p>
        </p:txBody>
      </p:sp>
      <p:sp>
        <p:nvSpPr>
          <p:cNvPr id="13" name="TextBox 7">
            <a:extLst>
              <a:ext uri="{FF2B5EF4-FFF2-40B4-BE49-F238E27FC236}">
                <a16:creationId xmlns:a16="http://schemas.microsoft.com/office/drawing/2014/main" id="{8DF264C7-AA1F-4DEF-B509-007A5563228E}"/>
              </a:ext>
            </a:extLst>
          </p:cNvPr>
          <p:cNvSpPr txBox="1"/>
          <p:nvPr/>
        </p:nvSpPr>
        <p:spPr>
          <a:xfrm>
            <a:off x="7055459" y="3130972"/>
            <a:ext cx="1404228" cy="861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500" dirty="0">
                <a:solidFill>
                  <a:schemeClr val="accent6">
                    <a:lumMod val="50000"/>
                  </a:schemeClr>
                </a:solidFill>
              </a:rPr>
              <a:t>1.60</a:t>
            </a:r>
            <a:r>
              <a:rPr lang="en-US" sz="2500" i="0" dirty="0">
                <a:solidFill>
                  <a:schemeClr val="accent6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×</a:t>
            </a:r>
            <a:r>
              <a:rPr lang="en-US" sz="2500" dirty="0">
                <a:solidFill>
                  <a:schemeClr val="accent6">
                    <a:lumMod val="50000"/>
                  </a:schemeClr>
                </a:solidFill>
              </a:rPr>
              <a:t> speedup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47B1245B-83AE-E5AA-6416-7E9A021E6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54A44620-EA89-42D9-96E3-7231E7723064}" type="slidenum">
              <a:rPr lang="en-US" smtClean="0"/>
              <a:t>28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9A5DB65-ACB4-846E-FCAB-8E3AA9E17E21}"/>
              </a:ext>
            </a:extLst>
          </p:cNvPr>
          <p:cNvSpPr/>
          <p:nvPr/>
        </p:nvSpPr>
        <p:spPr>
          <a:xfrm>
            <a:off x="7238582" y="991051"/>
            <a:ext cx="2537717" cy="3839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5786E99-7D8E-9594-C05E-85982D3743AF}"/>
              </a:ext>
            </a:extLst>
          </p:cNvPr>
          <p:cNvSpPr/>
          <p:nvPr/>
        </p:nvSpPr>
        <p:spPr>
          <a:xfrm>
            <a:off x="4649837" y="1027980"/>
            <a:ext cx="2537717" cy="3839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4058DD6-05AF-4166-E2E4-136D1D25A9F3}"/>
              </a:ext>
            </a:extLst>
          </p:cNvPr>
          <p:cNvSpPr txBox="1"/>
          <p:nvPr/>
        </p:nvSpPr>
        <p:spPr>
          <a:xfrm>
            <a:off x="3141164" y="5910577"/>
            <a:ext cx="9274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Similar gains for ResNet50 and DenseNet161</a:t>
            </a:r>
          </a:p>
        </p:txBody>
      </p:sp>
    </p:spTree>
    <p:extLst>
      <p:ext uri="{BB962C8B-B14F-4D97-AF65-F5344CB8AC3E}">
        <p14:creationId xmlns:p14="http://schemas.microsoft.com/office/powerpoint/2010/main" val="1735627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Chart bld="series"/>
        </p:bldSub>
      </p:bldGraphic>
      <p:bldP spid="7" grpId="0"/>
      <p:bldP spid="12" grpId="0"/>
      <p:bldP spid="13" grpId="0"/>
      <p:bldP spid="16" grpId="0" animBg="1"/>
      <p:bldP spid="17" grpId="0" animBg="1"/>
      <p:bldP spid="1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3F0DE25-973D-93D1-EF49-166A6A3453F6}"/>
              </a:ext>
            </a:extLst>
          </p:cNvPr>
          <p:cNvSpPr txBox="1">
            <a:spLocks/>
          </p:cNvSpPr>
          <p:nvPr/>
        </p:nvSpPr>
        <p:spPr>
          <a:xfrm>
            <a:off x="433045" y="180473"/>
            <a:ext cx="3513313" cy="1193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500">
                <a:solidFill>
                  <a:schemeClr val="accent1">
                    <a:lumMod val="75000"/>
                  </a:schemeClr>
                </a:solidFill>
                <a:latin typeface="+mn-lt"/>
              </a:rPr>
              <a:t>Conclusion</a:t>
            </a:r>
            <a:endParaRPr lang="en-US" sz="45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E7F15CA-EF41-9A6C-27E2-50DCFACB2F66}"/>
              </a:ext>
            </a:extLst>
          </p:cNvPr>
          <p:cNvSpPr/>
          <p:nvPr/>
        </p:nvSpPr>
        <p:spPr>
          <a:xfrm>
            <a:off x="44970" y="1604374"/>
            <a:ext cx="12474104" cy="2126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>
                <a:cs typeface="Segoe UI Light" panose="020B0502040204020203" pitchFamily="34" charset="0"/>
              </a:rPr>
              <a:t>Stragglers impose a deployment challenge for in-network computing solutions.</a:t>
            </a:r>
          </a:p>
          <a:p>
            <a:pPr marL="457200" marR="0" lvl="0" indent="-4572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>
                <a:cs typeface="Segoe UI Light" panose="020B0502040204020203" pitchFamily="34" charset="0"/>
              </a:rPr>
              <a:t>Trio-ML: a novel in-network straggler mitigation system using Juniper Networks’ thread-based programmable chipset.</a:t>
            </a:r>
          </a:p>
          <a:p>
            <a:pPr marL="457200" lvl="0" indent="-45720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cs typeface="Segoe UI Light" panose="020B0502040204020203" pitchFamily="34" charset="0"/>
              </a:rPr>
              <a:t>Trio-ML outperforms today’s in-network aggregation solutions by up to 1.8x.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81F970A5-B0E5-B576-647D-A765BB86A012}"/>
              </a:ext>
            </a:extLst>
          </p:cNvPr>
          <p:cNvSpPr/>
          <p:nvPr/>
        </p:nvSpPr>
        <p:spPr>
          <a:xfrm>
            <a:off x="966395" y="4149024"/>
            <a:ext cx="10259203" cy="709558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Please email </a:t>
            </a:r>
            <a:r>
              <a:rPr lang="en-US" sz="3200" dirty="0">
                <a:hlinkClick r:id="rId2"/>
              </a:rPr>
              <a:t>mingrany@mit.edu</a:t>
            </a:r>
            <a:r>
              <a:rPr lang="en-US" sz="3200" dirty="0"/>
              <a:t> for more information!</a:t>
            </a:r>
          </a:p>
        </p:txBody>
      </p:sp>
      <p:sp>
        <p:nvSpPr>
          <p:cNvPr id="8" name="Slide Number Placeholder 9">
            <a:extLst>
              <a:ext uri="{FF2B5EF4-FFF2-40B4-BE49-F238E27FC236}">
                <a16:creationId xmlns:a16="http://schemas.microsoft.com/office/drawing/2014/main" id="{630A54B9-36F7-6EED-51D3-F8B2D5ECA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05220"/>
            <a:ext cx="2743200" cy="365125"/>
          </a:xfrm>
        </p:spPr>
        <p:txBody>
          <a:bodyPr/>
          <a:lstStyle/>
          <a:p>
            <a:fld id="{54A44620-EA89-42D9-96E3-7231E772306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0183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A65B4D1-5CDC-AF97-F512-35A9A035B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068" y="0"/>
            <a:ext cx="12636532" cy="1325563"/>
          </a:xfrm>
        </p:spPr>
        <p:txBody>
          <a:bodyPr>
            <a:normAutofit/>
          </a:bodyPr>
          <a:lstStyle/>
          <a:p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The rise of in-network computing</a:t>
            </a:r>
          </a:p>
        </p:txBody>
      </p:sp>
      <p:pic>
        <p:nvPicPr>
          <p:cNvPr id="5" name="Google Shape;97;p19">
            <a:extLst>
              <a:ext uri="{FF2B5EF4-FFF2-40B4-BE49-F238E27FC236}">
                <a16:creationId xmlns:a16="http://schemas.microsoft.com/office/drawing/2014/main" id="{CE27F9FE-8E41-4173-B452-0BA9B982B113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821077" y="1325564"/>
            <a:ext cx="4549843" cy="95089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329506F-B413-30AF-0B20-A23170C207AA}"/>
              </a:ext>
            </a:extLst>
          </p:cNvPr>
          <p:cNvSpPr txBox="1"/>
          <p:nvPr/>
        </p:nvSpPr>
        <p:spPr>
          <a:xfrm>
            <a:off x="5627369" y="934625"/>
            <a:ext cx="136289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Switch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1BB354E-4605-1BDD-1BD5-FFA24E1F5AD9}"/>
              </a:ext>
            </a:extLst>
          </p:cNvPr>
          <p:cNvGrpSpPr/>
          <p:nvPr/>
        </p:nvGrpSpPr>
        <p:grpSpPr>
          <a:xfrm>
            <a:off x="661166" y="3429001"/>
            <a:ext cx="2754963" cy="1381353"/>
            <a:chOff x="661166" y="3429000"/>
            <a:chExt cx="2754963" cy="1381353"/>
          </a:xfrm>
        </p:grpSpPr>
        <p:pic>
          <p:nvPicPr>
            <p:cNvPr id="8" name="Picture 8" descr="See the source image">
              <a:extLst>
                <a:ext uri="{FF2B5EF4-FFF2-40B4-BE49-F238E27FC236}">
                  <a16:creationId xmlns:a16="http://schemas.microsoft.com/office/drawing/2014/main" id="{3349EDB6-9E7C-AD2B-029C-13C842687D7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5011"/>
            <a:stretch/>
          </p:blipFill>
          <p:spPr bwMode="auto">
            <a:xfrm>
              <a:off x="661166" y="3429000"/>
              <a:ext cx="2754963" cy="9639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D265CE7-D6B5-E91B-A946-A7740E4AD5B9}"/>
                </a:ext>
              </a:extLst>
            </p:cNvPr>
            <p:cNvSpPr txBox="1"/>
            <p:nvPr/>
          </p:nvSpPr>
          <p:spPr>
            <a:xfrm>
              <a:off x="1357200" y="4317910"/>
              <a:ext cx="1362893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/>
                <a:t>Server</a:t>
              </a:r>
            </a:p>
          </p:txBody>
        </p:sp>
      </p:grpSp>
      <p:pic>
        <p:nvPicPr>
          <p:cNvPr id="10" name="Picture 8" descr="See the source image">
            <a:extLst>
              <a:ext uri="{FF2B5EF4-FFF2-40B4-BE49-F238E27FC236}">
                <a16:creationId xmlns:a16="http://schemas.microsoft.com/office/drawing/2014/main" id="{A2A7BF98-FD75-2BCB-76BD-504B59CFCA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011"/>
          <a:stretch/>
        </p:blipFill>
        <p:spPr bwMode="auto">
          <a:xfrm>
            <a:off x="3452261" y="3429001"/>
            <a:ext cx="2754963" cy="96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See the source image">
            <a:extLst>
              <a:ext uri="{FF2B5EF4-FFF2-40B4-BE49-F238E27FC236}">
                <a16:creationId xmlns:a16="http://schemas.microsoft.com/office/drawing/2014/main" id="{97E69016-9434-2EE8-AB65-86C837A381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011"/>
          <a:stretch/>
        </p:blipFill>
        <p:spPr bwMode="auto">
          <a:xfrm>
            <a:off x="6337854" y="3429001"/>
            <a:ext cx="2754963" cy="96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See the source image">
            <a:extLst>
              <a:ext uri="{FF2B5EF4-FFF2-40B4-BE49-F238E27FC236}">
                <a16:creationId xmlns:a16="http://schemas.microsoft.com/office/drawing/2014/main" id="{AFB5E6F4-65B0-6651-DBAD-0FE2FC80B7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011"/>
          <a:stretch/>
        </p:blipFill>
        <p:spPr bwMode="auto">
          <a:xfrm>
            <a:off x="9092817" y="3429001"/>
            <a:ext cx="2754963" cy="96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Google Shape;98;p19">
            <a:extLst>
              <a:ext uri="{FF2B5EF4-FFF2-40B4-BE49-F238E27FC236}">
                <a16:creationId xmlns:a16="http://schemas.microsoft.com/office/drawing/2014/main" id="{BA6D6C6B-1B32-0F9E-3DE6-EBEED35FCDF4}"/>
              </a:ext>
            </a:extLst>
          </p:cNvPr>
          <p:cNvCxnSpPr>
            <a:cxnSpLocks/>
            <a:endCxn id="5" idx="2"/>
          </p:cNvCxnSpPr>
          <p:nvPr/>
        </p:nvCxnSpPr>
        <p:spPr>
          <a:xfrm flipV="1">
            <a:off x="1754775" y="2276457"/>
            <a:ext cx="4341224" cy="1325563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" name="Google Shape;98;p19">
            <a:extLst>
              <a:ext uri="{FF2B5EF4-FFF2-40B4-BE49-F238E27FC236}">
                <a16:creationId xmlns:a16="http://schemas.microsoft.com/office/drawing/2014/main" id="{C991E08F-7EEE-E43F-051B-629A29AE6F95}"/>
              </a:ext>
            </a:extLst>
          </p:cNvPr>
          <p:cNvCxnSpPr>
            <a:cxnSpLocks/>
            <a:endCxn id="5" idx="2"/>
          </p:cNvCxnSpPr>
          <p:nvPr/>
        </p:nvCxnSpPr>
        <p:spPr>
          <a:xfrm flipV="1">
            <a:off x="4815934" y="2276457"/>
            <a:ext cx="1280065" cy="1325563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5" name="Google Shape;98;p19">
            <a:extLst>
              <a:ext uri="{FF2B5EF4-FFF2-40B4-BE49-F238E27FC236}">
                <a16:creationId xmlns:a16="http://schemas.microsoft.com/office/drawing/2014/main" id="{DA755E11-4EAD-8346-C708-0069EB165A5B}"/>
              </a:ext>
            </a:extLst>
          </p:cNvPr>
          <p:cNvCxnSpPr>
            <a:cxnSpLocks/>
            <a:endCxn id="5" idx="2"/>
          </p:cNvCxnSpPr>
          <p:nvPr/>
        </p:nvCxnSpPr>
        <p:spPr>
          <a:xfrm flipH="1" flipV="1">
            <a:off x="6095999" y="2276457"/>
            <a:ext cx="1386839" cy="1325563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" name="Google Shape;98;p19">
            <a:extLst>
              <a:ext uri="{FF2B5EF4-FFF2-40B4-BE49-F238E27FC236}">
                <a16:creationId xmlns:a16="http://schemas.microsoft.com/office/drawing/2014/main" id="{C1160832-69CC-7D7F-D8C6-0F31FFFFA8C3}"/>
              </a:ext>
            </a:extLst>
          </p:cNvPr>
          <p:cNvCxnSpPr>
            <a:cxnSpLocks/>
            <a:endCxn id="5" idx="2"/>
          </p:cNvCxnSpPr>
          <p:nvPr/>
        </p:nvCxnSpPr>
        <p:spPr>
          <a:xfrm flipH="1" flipV="1">
            <a:off x="6095999" y="2276457"/>
            <a:ext cx="4141802" cy="130738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CF14AF27-D032-588E-C488-EF40BFAFB3F6}"/>
              </a:ext>
            </a:extLst>
          </p:cNvPr>
          <p:cNvSpPr txBox="1"/>
          <p:nvPr/>
        </p:nvSpPr>
        <p:spPr>
          <a:xfrm>
            <a:off x="4228200" y="4317911"/>
            <a:ext cx="136289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Server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AB1B611-3111-77C7-1246-85242C003C08}"/>
              </a:ext>
            </a:extLst>
          </p:cNvPr>
          <p:cNvSpPr txBox="1"/>
          <p:nvPr/>
        </p:nvSpPr>
        <p:spPr>
          <a:xfrm>
            <a:off x="7119566" y="4330085"/>
            <a:ext cx="136289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Server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F4A3634-F18C-DC25-9338-AEFB42DB7B36}"/>
              </a:ext>
            </a:extLst>
          </p:cNvPr>
          <p:cNvSpPr txBox="1"/>
          <p:nvPr/>
        </p:nvSpPr>
        <p:spPr>
          <a:xfrm>
            <a:off x="9922279" y="4292511"/>
            <a:ext cx="136289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Server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5B5DC46-0E0C-E4F5-4D85-629244E8E798}"/>
              </a:ext>
            </a:extLst>
          </p:cNvPr>
          <p:cNvSpPr/>
          <p:nvPr/>
        </p:nvSpPr>
        <p:spPr>
          <a:xfrm>
            <a:off x="8743757" y="1341160"/>
            <a:ext cx="3386929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600" dirty="0">
                <a:solidFill>
                  <a:schemeClr val="accent6">
                    <a:lumMod val="75000"/>
                  </a:schemeClr>
                </a:solidFill>
                <a:cs typeface="Segoe UI Light" panose="020B0502040204020203" pitchFamily="34" charset="0"/>
              </a:rPr>
              <a:t>Reduce latency</a:t>
            </a:r>
          </a:p>
          <a:p>
            <a:pPr>
              <a:defRPr/>
            </a:pPr>
            <a:r>
              <a:rPr lang="en-US" sz="2600" dirty="0">
                <a:solidFill>
                  <a:schemeClr val="accent6">
                    <a:lumMod val="75000"/>
                  </a:schemeClr>
                </a:solidFill>
                <a:cs typeface="Segoe UI Light" panose="020B0502040204020203" pitchFamily="34" charset="0"/>
              </a:rPr>
              <a:t>Improve performance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600" dirty="0">
              <a:solidFill>
                <a:schemeClr val="accent6">
                  <a:lumMod val="75000"/>
                </a:schemeClr>
              </a:solidFill>
              <a:cs typeface="Segoe UI Light" panose="020B0502040204020203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91EE610-5F2A-151D-7ACE-0BC38FA16ACE}"/>
              </a:ext>
            </a:extLst>
          </p:cNvPr>
          <p:cNvSpPr/>
          <p:nvPr/>
        </p:nvSpPr>
        <p:spPr>
          <a:xfrm>
            <a:off x="661166" y="5033208"/>
            <a:ext cx="123210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  <a:cs typeface="Segoe UI Light" panose="020B0502040204020203" pitchFamily="34" charset="0"/>
              </a:rPr>
              <a:t>Caching: </a:t>
            </a:r>
            <a:r>
              <a:rPr lang="en-US" sz="2400" dirty="0" err="1">
                <a:solidFill>
                  <a:prstClr val="black"/>
                </a:solidFill>
                <a:cs typeface="Segoe UI Light" panose="020B0502040204020203" pitchFamily="34" charset="0"/>
              </a:rPr>
              <a:t>NetCache</a:t>
            </a:r>
            <a:r>
              <a:rPr lang="en-US" sz="2400" dirty="0">
                <a:solidFill>
                  <a:prstClr val="black"/>
                </a:solidFill>
                <a:cs typeface="Segoe UI Light" panose="020B0502040204020203" pitchFamily="34" charset="0"/>
              </a:rPr>
              <a:t> [</a:t>
            </a:r>
            <a:r>
              <a:rPr lang="en-US" sz="2400" dirty="0"/>
              <a:t>SOSP ’17</a:t>
            </a:r>
            <a:r>
              <a:rPr lang="en-US" sz="2400" dirty="0">
                <a:solidFill>
                  <a:prstClr val="black"/>
                </a:solidFill>
                <a:cs typeface="Segoe UI Light" panose="020B0502040204020203" pitchFamily="34" charset="0"/>
              </a:rPr>
              <a:t>]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658A82D-8FD9-D8EB-89F3-2EA9BC7B1F1B}"/>
              </a:ext>
            </a:extLst>
          </p:cNvPr>
          <p:cNvSpPr/>
          <p:nvPr/>
        </p:nvSpPr>
        <p:spPr>
          <a:xfrm>
            <a:off x="661166" y="5509279"/>
            <a:ext cx="123210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  <a:cs typeface="Segoe UI Light" panose="020B0502040204020203" pitchFamily="34" charset="0"/>
              </a:rPr>
              <a:t>Database query processing: Cheetah [</a:t>
            </a:r>
            <a:r>
              <a:rPr lang="en-US" sz="2400" dirty="0"/>
              <a:t>SIGMOD ’20</a:t>
            </a:r>
            <a:r>
              <a:rPr lang="en-US" sz="2400" dirty="0">
                <a:solidFill>
                  <a:prstClr val="black"/>
                </a:solidFill>
                <a:cs typeface="Segoe UI Light" panose="020B0502040204020203" pitchFamily="34" charset="0"/>
              </a:rPr>
              <a:t>]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55D3093-2C12-519C-7B50-F1EBE0D8F692}"/>
              </a:ext>
            </a:extLst>
          </p:cNvPr>
          <p:cNvSpPr/>
          <p:nvPr/>
        </p:nvSpPr>
        <p:spPr>
          <a:xfrm>
            <a:off x="661166" y="6004273"/>
            <a:ext cx="123210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  <a:cs typeface="Segoe UI Light" panose="020B0502040204020203" pitchFamily="34" charset="0"/>
              </a:rPr>
              <a:t>Machine learning training: </a:t>
            </a:r>
            <a:r>
              <a:rPr lang="en-US" sz="2400" dirty="0" err="1">
                <a:solidFill>
                  <a:prstClr val="black"/>
                </a:solidFill>
                <a:cs typeface="Segoe UI Light" panose="020B0502040204020203" pitchFamily="34" charset="0"/>
              </a:rPr>
              <a:t>SwitchML</a:t>
            </a:r>
            <a:r>
              <a:rPr lang="en-US" sz="2400" dirty="0">
                <a:solidFill>
                  <a:prstClr val="black"/>
                </a:solidFill>
                <a:cs typeface="Segoe UI Light" panose="020B0502040204020203" pitchFamily="34" charset="0"/>
              </a:rPr>
              <a:t> [NSDI ’21], ATP [NSDI ’21], PANAMA [</a:t>
            </a:r>
            <a:r>
              <a:rPr lang="en-US" sz="2400" dirty="0" err="1">
                <a:solidFill>
                  <a:prstClr val="black"/>
                </a:solidFill>
                <a:cs typeface="Segoe UI Light" panose="020B0502040204020203" pitchFamily="34" charset="0"/>
              </a:rPr>
              <a:t>MLSys</a:t>
            </a:r>
            <a:r>
              <a:rPr lang="en-US" sz="2400" dirty="0">
                <a:solidFill>
                  <a:prstClr val="black"/>
                </a:solidFill>
                <a:cs typeface="Segoe UI Light" panose="020B0502040204020203" pitchFamily="34" charset="0"/>
              </a:rPr>
              <a:t> ’21] 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8C6E66B-C13E-801A-ED5A-8654F6D8DED5}"/>
              </a:ext>
            </a:extLst>
          </p:cNvPr>
          <p:cNvSpPr/>
          <p:nvPr/>
        </p:nvSpPr>
        <p:spPr>
          <a:xfrm>
            <a:off x="1519701" y="3156228"/>
            <a:ext cx="1279168" cy="3193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Data Packet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9158F83-F4B1-9060-D349-D2DF128C3A6F}"/>
              </a:ext>
            </a:extLst>
          </p:cNvPr>
          <p:cNvSpPr/>
          <p:nvPr/>
        </p:nvSpPr>
        <p:spPr>
          <a:xfrm>
            <a:off x="4176350" y="3158098"/>
            <a:ext cx="1279168" cy="3193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Data Packet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118113D-DF97-C2B8-5E66-55B5577A2CEA}"/>
              </a:ext>
            </a:extLst>
          </p:cNvPr>
          <p:cNvSpPr/>
          <p:nvPr/>
        </p:nvSpPr>
        <p:spPr>
          <a:xfrm>
            <a:off x="6856220" y="3158098"/>
            <a:ext cx="1279168" cy="3193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Data Packet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B97BE04-19C6-7551-AE47-958292B6C50D}"/>
              </a:ext>
            </a:extLst>
          </p:cNvPr>
          <p:cNvSpPr/>
          <p:nvPr/>
        </p:nvSpPr>
        <p:spPr>
          <a:xfrm>
            <a:off x="9265491" y="3156228"/>
            <a:ext cx="1279168" cy="3193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Data Packet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ED39AE1-787A-7BCC-3272-DEF287AEAC68}"/>
              </a:ext>
            </a:extLst>
          </p:cNvPr>
          <p:cNvSpPr txBox="1"/>
          <p:nvPr/>
        </p:nvSpPr>
        <p:spPr>
          <a:xfrm>
            <a:off x="4909646" y="1578669"/>
            <a:ext cx="3000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highlight>
                  <a:srgbClr val="008000"/>
                </a:highlight>
              </a:rPr>
              <a:t>Computation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A77BB7D-156D-D862-BB4B-114797EC4E71}"/>
              </a:ext>
            </a:extLst>
          </p:cNvPr>
          <p:cNvSpPr/>
          <p:nvPr/>
        </p:nvSpPr>
        <p:spPr>
          <a:xfrm>
            <a:off x="5483359" y="1756088"/>
            <a:ext cx="1447730" cy="31866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Result Packet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9AA35A8-FAD3-5D79-8507-A8D0974644B8}"/>
              </a:ext>
            </a:extLst>
          </p:cNvPr>
          <p:cNvSpPr/>
          <p:nvPr/>
        </p:nvSpPr>
        <p:spPr>
          <a:xfrm>
            <a:off x="5483359" y="1756576"/>
            <a:ext cx="1447730" cy="31866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Result Packet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C641EFE-3E5D-8BE9-1FF2-8270722633DD}"/>
              </a:ext>
            </a:extLst>
          </p:cNvPr>
          <p:cNvSpPr/>
          <p:nvPr/>
        </p:nvSpPr>
        <p:spPr>
          <a:xfrm>
            <a:off x="5483359" y="1747877"/>
            <a:ext cx="1447730" cy="31866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Result Packet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2DB41F7-3F4D-9669-4FBE-3C2F08AB4607}"/>
              </a:ext>
            </a:extLst>
          </p:cNvPr>
          <p:cNvSpPr/>
          <p:nvPr/>
        </p:nvSpPr>
        <p:spPr>
          <a:xfrm>
            <a:off x="5483359" y="1751982"/>
            <a:ext cx="1447730" cy="31866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Result Packet</a:t>
            </a:r>
          </a:p>
        </p:txBody>
      </p:sp>
      <p:sp>
        <p:nvSpPr>
          <p:cNvPr id="34" name="Slide Number Placeholder 3">
            <a:extLst>
              <a:ext uri="{FF2B5EF4-FFF2-40B4-BE49-F238E27FC236}">
                <a16:creationId xmlns:a16="http://schemas.microsoft.com/office/drawing/2014/main" id="{140CBA14-A1DC-0DC6-72A7-854278C44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54A44620-EA89-42D9-96E3-7231E772306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671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0.33021 -0.2018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10" y="-1009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3.7037E-6 L 0.11185 -0.2018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86" y="-1009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3.7037E-6 L -0.10794 -0.2023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04" y="-10116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3.33333E-6 L -0.30547 -0.20139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73" y="-10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42" presetClass="path" presetSubtype="0" accel="50000" decel="5000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58333E-6 -3.7037E-6 L 0.10573 0.20579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86" y="10278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58333E-6 7.40741E-7 L 0.30325 0.20532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34" y="10301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58333E-6 1.85185E-6 L -0.11406 0.20439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07" y="10116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42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58333E-6 3.33333E-6 L -0.33203 0.20417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14" y="10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/>
      <p:bldP spid="28" grpId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12C06D8-1954-8FC4-D635-1A9B5D358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068" y="0"/>
            <a:ext cx="11861863" cy="1325563"/>
          </a:xfrm>
        </p:spPr>
        <p:txBody>
          <a:bodyPr>
            <a:normAutofit/>
          </a:bodyPr>
          <a:lstStyle/>
          <a:p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Background on data parallel distributed machine learning training</a:t>
            </a:r>
          </a:p>
        </p:txBody>
      </p:sp>
      <p:pic>
        <p:nvPicPr>
          <p:cNvPr id="5" name="Google Shape;97;p19">
            <a:extLst>
              <a:ext uri="{FF2B5EF4-FFF2-40B4-BE49-F238E27FC236}">
                <a16:creationId xmlns:a16="http://schemas.microsoft.com/office/drawing/2014/main" id="{E633B13B-A5F3-797D-FA48-EA5E87428D6B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821077" y="1393613"/>
            <a:ext cx="4549843" cy="95089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8641E7E-45EF-E038-1A23-8CF151FEE8EE}"/>
              </a:ext>
            </a:extLst>
          </p:cNvPr>
          <p:cNvSpPr txBox="1"/>
          <p:nvPr/>
        </p:nvSpPr>
        <p:spPr>
          <a:xfrm>
            <a:off x="5627369" y="1002674"/>
            <a:ext cx="136289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Switch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DFB6D55-46A8-B02A-48E7-8B47DDF71F1C}"/>
              </a:ext>
            </a:extLst>
          </p:cNvPr>
          <p:cNvGrpSpPr/>
          <p:nvPr/>
        </p:nvGrpSpPr>
        <p:grpSpPr>
          <a:xfrm>
            <a:off x="661166" y="3497050"/>
            <a:ext cx="2754963" cy="1381353"/>
            <a:chOff x="661166" y="3429000"/>
            <a:chExt cx="2754963" cy="1381353"/>
          </a:xfrm>
        </p:grpSpPr>
        <p:pic>
          <p:nvPicPr>
            <p:cNvPr id="8" name="Picture 8" descr="See the source image">
              <a:extLst>
                <a:ext uri="{FF2B5EF4-FFF2-40B4-BE49-F238E27FC236}">
                  <a16:creationId xmlns:a16="http://schemas.microsoft.com/office/drawing/2014/main" id="{CE693918-5E17-7E1D-F40C-7577FC64AF2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5011"/>
            <a:stretch/>
          </p:blipFill>
          <p:spPr bwMode="auto">
            <a:xfrm>
              <a:off x="661166" y="3429000"/>
              <a:ext cx="2754963" cy="9639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CAD323B-92A8-60A6-CAA8-CCE45C7CCE33}"/>
                </a:ext>
              </a:extLst>
            </p:cNvPr>
            <p:cNvSpPr txBox="1"/>
            <p:nvPr/>
          </p:nvSpPr>
          <p:spPr>
            <a:xfrm>
              <a:off x="1259906" y="4317910"/>
              <a:ext cx="1362893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/>
                <a:t>Server 1</a:t>
              </a:r>
            </a:p>
          </p:txBody>
        </p:sp>
      </p:grpSp>
      <p:pic>
        <p:nvPicPr>
          <p:cNvPr id="10" name="Picture 8" descr="See the source image">
            <a:extLst>
              <a:ext uri="{FF2B5EF4-FFF2-40B4-BE49-F238E27FC236}">
                <a16:creationId xmlns:a16="http://schemas.microsoft.com/office/drawing/2014/main" id="{E05B5CF3-3C91-C465-FEFB-646D15E8A0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011"/>
          <a:stretch/>
        </p:blipFill>
        <p:spPr bwMode="auto">
          <a:xfrm>
            <a:off x="3452261" y="3497050"/>
            <a:ext cx="2754963" cy="96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See the source image">
            <a:extLst>
              <a:ext uri="{FF2B5EF4-FFF2-40B4-BE49-F238E27FC236}">
                <a16:creationId xmlns:a16="http://schemas.microsoft.com/office/drawing/2014/main" id="{372DFCBA-C41D-9CD5-4DCE-BBBB6A41D5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011"/>
          <a:stretch/>
        </p:blipFill>
        <p:spPr bwMode="auto">
          <a:xfrm>
            <a:off x="6337854" y="3497050"/>
            <a:ext cx="2754963" cy="96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See the source image">
            <a:extLst>
              <a:ext uri="{FF2B5EF4-FFF2-40B4-BE49-F238E27FC236}">
                <a16:creationId xmlns:a16="http://schemas.microsoft.com/office/drawing/2014/main" id="{8520BD1B-8526-0277-3EFF-3ADD7E46D2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011"/>
          <a:stretch/>
        </p:blipFill>
        <p:spPr bwMode="auto">
          <a:xfrm>
            <a:off x="9092817" y="3497050"/>
            <a:ext cx="2754963" cy="96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Google Shape;98;p19">
            <a:extLst>
              <a:ext uri="{FF2B5EF4-FFF2-40B4-BE49-F238E27FC236}">
                <a16:creationId xmlns:a16="http://schemas.microsoft.com/office/drawing/2014/main" id="{E585E1B7-5B85-6284-5335-F34DB155AA6F}"/>
              </a:ext>
            </a:extLst>
          </p:cNvPr>
          <p:cNvCxnSpPr>
            <a:cxnSpLocks/>
            <a:endCxn id="5" idx="2"/>
          </p:cNvCxnSpPr>
          <p:nvPr/>
        </p:nvCxnSpPr>
        <p:spPr>
          <a:xfrm flipV="1">
            <a:off x="1754775" y="2344506"/>
            <a:ext cx="4341224" cy="1325563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" name="Google Shape;98;p19">
            <a:extLst>
              <a:ext uri="{FF2B5EF4-FFF2-40B4-BE49-F238E27FC236}">
                <a16:creationId xmlns:a16="http://schemas.microsoft.com/office/drawing/2014/main" id="{815D0C16-4356-C58A-9C54-74A5DB2A5FF7}"/>
              </a:ext>
            </a:extLst>
          </p:cNvPr>
          <p:cNvCxnSpPr>
            <a:cxnSpLocks/>
            <a:endCxn id="5" idx="2"/>
          </p:cNvCxnSpPr>
          <p:nvPr/>
        </p:nvCxnSpPr>
        <p:spPr>
          <a:xfrm flipV="1">
            <a:off x="4815934" y="2344506"/>
            <a:ext cx="1280065" cy="1325563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5" name="Google Shape;98;p19">
            <a:extLst>
              <a:ext uri="{FF2B5EF4-FFF2-40B4-BE49-F238E27FC236}">
                <a16:creationId xmlns:a16="http://schemas.microsoft.com/office/drawing/2014/main" id="{3A71D1C2-7F4A-4FAB-3EEB-EDCBD05C5336}"/>
              </a:ext>
            </a:extLst>
          </p:cNvPr>
          <p:cNvCxnSpPr>
            <a:cxnSpLocks/>
            <a:endCxn id="5" idx="2"/>
          </p:cNvCxnSpPr>
          <p:nvPr/>
        </p:nvCxnSpPr>
        <p:spPr>
          <a:xfrm flipH="1" flipV="1">
            <a:off x="6095999" y="2344506"/>
            <a:ext cx="1386839" cy="1325563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" name="Google Shape;98;p19">
            <a:extLst>
              <a:ext uri="{FF2B5EF4-FFF2-40B4-BE49-F238E27FC236}">
                <a16:creationId xmlns:a16="http://schemas.microsoft.com/office/drawing/2014/main" id="{96DE8DF2-F58E-B3E6-3ABC-EC90A2DB4CF0}"/>
              </a:ext>
            </a:extLst>
          </p:cNvPr>
          <p:cNvCxnSpPr>
            <a:cxnSpLocks/>
            <a:endCxn id="5" idx="2"/>
          </p:cNvCxnSpPr>
          <p:nvPr/>
        </p:nvCxnSpPr>
        <p:spPr>
          <a:xfrm flipH="1" flipV="1">
            <a:off x="6095999" y="2344506"/>
            <a:ext cx="4141802" cy="130738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BD0B473B-53D8-6E70-4BD5-B4AFC2C6DF73}"/>
              </a:ext>
            </a:extLst>
          </p:cNvPr>
          <p:cNvSpPr txBox="1"/>
          <p:nvPr/>
        </p:nvSpPr>
        <p:spPr>
          <a:xfrm>
            <a:off x="4048107" y="4398943"/>
            <a:ext cx="136289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Server 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ED9FD7A-12AF-1DDB-8919-DC1098F26C2E}"/>
              </a:ext>
            </a:extLst>
          </p:cNvPr>
          <p:cNvSpPr txBox="1"/>
          <p:nvPr/>
        </p:nvSpPr>
        <p:spPr>
          <a:xfrm>
            <a:off x="6998418" y="4385960"/>
            <a:ext cx="136289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Server 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7FE8CB0-622C-1514-43F0-9F1F385086E2}"/>
              </a:ext>
            </a:extLst>
          </p:cNvPr>
          <p:cNvSpPr txBox="1"/>
          <p:nvPr/>
        </p:nvSpPr>
        <p:spPr>
          <a:xfrm>
            <a:off x="9755622" y="4377539"/>
            <a:ext cx="136289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Server 4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8419668-F13C-725B-3CFE-4B423467D465}"/>
              </a:ext>
            </a:extLst>
          </p:cNvPr>
          <p:cNvSpPr/>
          <p:nvPr/>
        </p:nvSpPr>
        <p:spPr>
          <a:xfrm>
            <a:off x="1207064" y="3093730"/>
            <a:ext cx="1707814" cy="37589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Gradients</a:t>
            </a:r>
          </a:p>
        </p:txBody>
      </p:sp>
      <p:pic>
        <p:nvPicPr>
          <p:cNvPr id="21" name="Picture 2" descr="Neural Network Icon Images – Browse 21,998 Stock Photos, Vectors, and Video  | Adobe Stock">
            <a:extLst>
              <a:ext uri="{FF2B5EF4-FFF2-40B4-BE49-F238E27FC236}">
                <a16:creationId xmlns:a16="http://schemas.microsoft.com/office/drawing/2014/main" id="{15496861-CEEC-DA91-C6CA-AE37413A89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0" t="12035" r="6094" b="12188"/>
          <a:stretch/>
        </p:blipFill>
        <p:spPr bwMode="auto">
          <a:xfrm>
            <a:off x="699881" y="4822613"/>
            <a:ext cx="1266887" cy="1130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Neural Network Icon Images – Browse 21,998 Stock Photos, Vectors, and Video  | Adobe Stock">
            <a:extLst>
              <a:ext uri="{FF2B5EF4-FFF2-40B4-BE49-F238E27FC236}">
                <a16:creationId xmlns:a16="http://schemas.microsoft.com/office/drawing/2014/main" id="{867B48BD-9DD7-3EF3-80B4-4950164707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0" t="12035" r="6094" b="12188"/>
          <a:stretch/>
        </p:blipFill>
        <p:spPr bwMode="auto">
          <a:xfrm>
            <a:off x="3530597" y="4822612"/>
            <a:ext cx="1266887" cy="1130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Neural Network Icon Images – Browse 21,998 Stock Photos, Vectors, and Video  | Adobe Stock">
            <a:extLst>
              <a:ext uri="{FF2B5EF4-FFF2-40B4-BE49-F238E27FC236}">
                <a16:creationId xmlns:a16="http://schemas.microsoft.com/office/drawing/2014/main" id="{94192D3B-CA91-BB7D-884C-AE6A8FD88A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0" t="12035" r="6094" b="12188"/>
          <a:stretch/>
        </p:blipFill>
        <p:spPr bwMode="auto">
          <a:xfrm>
            <a:off x="6403261" y="4822612"/>
            <a:ext cx="1266887" cy="1130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Neural Network Icon Images – Browse 21,998 Stock Photos, Vectors, and Video  | Adobe Stock">
            <a:extLst>
              <a:ext uri="{FF2B5EF4-FFF2-40B4-BE49-F238E27FC236}">
                <a16:creationId xmlns:a16="http://schemas.microsoft.com/office/drawing/2014/main" id="{66B0DF4E-29E3-C7ED-A5A7-9899E1BD01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0" t="12035" r="6094" b="12188"/>
          <a:stretch/>
        </p:blipFill>
        <p:spPr bwMode="auto">
          <a:xfrm>
            <a:off x="9177363" y="4822612"/>
            <a:ext cx="1266887" cy="1130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6EE924B6-7D2D-25B2-F69C-6E35E61FE1D2}"/>
              </a:ext>
            </a:extLst>
          </p:cNvPr>
          <p:cNvSpPr txBox="1"/>
          <p:nvPr/>
        </p:nvSpPr>
        <p:spPr>
          <a:xfrm>
            <a:off x="605857" y="5873368"/>
            <a:ext cx="16663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DNN model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64B3361-50FB-A49C-515A-6D23FB76792F}"/>
              </a:ext>
            </a:extLst>
          </p:cNvPr>
          <p:cNvSpPr txBox="1"/>
          <p:nvPr/>
        </p:nvSpPr>
        <p:spPr>
          <a:xfrm>
            <a:off x="3434868" y="5885958"/>
            <a:ext cx="15263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DNN model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583E4D3-88C1-D4E1-EA58-C358A3F95810}"/>
              </a:ext>
            </a:extLst>
          </p:cNvPr>
          <p:cNvSpPr txBox="1"/>
          <p:nvPr/>
        </p:nvSpPr>
        <p:spPr>
          <a:xfrm>
            <a:off x="6331450" y="5879940"/>
            <a:ext cx="14395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DNN model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6AABCA4-A888-9A2F-888B-5FA713CAC8C1}"/>
              </a:ext>
            </a:extLst>
          </p:cNvPr>
          <p:cNvSpPr txBox="1"/>
          <p:nvPr/>
        </p:nvSpPr>
        <p:spPr>
          <a:xfrm>
            <a:off x="9092817" y="5886608"/>
            <a:ext cx="15456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DNN model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91BD335-4D29-B3DE-59D3-9FD5E5C8C990}"/>
              </a:ext>
            </a:extLst>
          </p:cNvPr>
          <p:cNvSpPr/>
          <p:nvPr/>
        </p:nvSpPr>
        <p:spPr>
          <a:xfrm>
            <a:off x="4008487" y="3093730"/>
            <a:ext cx="1707814" cy="37589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Gradients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3EEFD30-2E5B-B912-453B-99E34C102D0D}"/>
              </a:ext>
            </a:extLst>
          </p:cNvPr>
          <p:cNvSpPr/>
          <p:nvPr/>
        </p:nvSpPr>
        <p:spPr>
          <a:xfrm>
            <a:off x="6563599" y="3093730"/>
            <a:ext cx="1707814" cy="37589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Gradients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FCD0F23-B315-0210-D0C9-17BCCB2682B4}"/>
              </a:ext>
            </a:extLst>
          </p:cNvPr>
          <p:cNvSpPr/>
          <p:nvPr/>
        </p:nvSpPr>
        <p:spPr>
          <a:xfrm>
            <a:off x="9410701" y="3093730"/>
            <a:ext cx="1707814" cy="37589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Gradients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BB9E7C19-36EB-17EE-1CD7-369F35405D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0985" y="4896054"/>
            <a:ext cx="997517" cy="99255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2F105DCD-88D7-6A35-4FA0-1978DBF66E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67061" y="4885910"/>
            <a:ext cx="985622" cy="987458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16916999-4701-CE75-BCC8-2EA898A01FA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06347" y="4890429"/>
            <a:ext cx="976679" cy="99133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132531EB-5A3E-9AE1-96F7-03D92EB73A5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34092" y="4891859"/>
            <a:ext cx="970297" cy="983111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68550735-5A78-9DEF-8E7B-115AF602B506}"/>
              </a:ext>
            </a:extLst>
          </p:cNvPr>
          <p:cNvSpPr txBox="1"/>
          <p:nvPr/>
        </p:nvSpPr>
        <p:spPr>
          <a:xfrm>
            <a:off x="1973286" y="5881768"/>
            <a:ext cx="11847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dataset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FC101B4-DAE7-F747-0F9A-5E1F3832B61D}"/>
              </a:ext>
            </a:extLst>
          </p:cNvPr>
          <p:cNvSpPr txBox="1"/>
          <p:nvPr/>
        </p:nvSpPr>
        <p:spPr>
          <a:xfrm>
            <a:off x="4804002" y="5881768"/>
            <a:ext cx="11847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dataset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DAD5050-B3DC-7EC9-CBDA-2BAB9F8F9F91}"/>
              </a:ext>
            </a:extLst>
          </p:cNvPr>
          <p:cNvSpPr txBox="1"/>
          <p:nvPr/>
        </p:nvSpPr>
        <p:spPr>
          <a:xfrm>
            <a:off x="7705702" y="5879940"/>
            <a:ext cx="11847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dataset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4A59DD7-867F-45ED-C1E7-D5BFD2EC09D3}"/>
              </a:ext>
            </a:extLst>
          </p:cNvPr>
          <p:cNvSpPr txBox="1"/>
          <p:nvPr/>
        </p:nvSpPr>
        <p:spPr>
          <a:xfrm>
            <a:off x="10528796" y="5879940"/>
            <a:ext cx="13097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dataset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5ECBDD87-D70E-8F67-D5DB-B022F136AAEF}"/>
              </a:ext>
            </a:extLst>
          </p:cNvPr>
          <p:cNvCxnSpPr>
            <a:cxnSpLocks/>
          </p:cNvCxnSpPr>
          <p:nvPr/>
        </p:nvCxnSpPr>
        <p:spPr>
          <a:xfrm flipV="1">
            <a:off x="3028996" y="2481999"/>
            <a:ext cx="1732709" cy="555257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98067258-AE65-27BA-C98B-2150C79C151B}"/>
              </a:ext>
            </a:extLst>
          </p:cNvPr>
          <p:cNvCxnSpPr>
            <a:cxnSpLocks/>
          </p:cNvCxnSpPr>
          <p:nvPr/>
        </p:nvCxnSpPr>
        <p:spPr>
          <a:xfrm flipV="1">
            <a:off x="5273832" y="2544930"/>
            <a:ext cx="427310" cy="413341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D11CB785-4529-4D45-BB26-2B64B82A45F8}"/>
              </a:ext>
            </a:extLst>
          </p:cNvPr>
          <p:cNvCxnSpPr>
            <a:cxnSpLocks/>
          </p:cNvCxnSpPr>
          <p:nvPr/>
        </p:nvCxnSpPr>
        <p:spPr>
          <a:xfrm flipH="1" flipV="1">
            <a:off x="6553897" y="2571325"/>
            <a:ext cx="536959" cy="418735"/>
          </a:xfrm>
          <a:prstGeom prst="straightConnector1">
            <a:avLst/>
          </a:prstGeom>
          <a:ln w="38100">
            <a:solidFill>
              <a:srgbClr val="92D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82F5865F-87B7-ED15-C5DB-241552DB014B}"/>
              </a:ext>
            </a:extLst>
          </p:cNvPr>
          <p:cNvCxnSpPr>
            <a:cxnSpLocks/>
          </p:cNvCxnSpPr>
          <p:nvPr/>
        </p:nvCxnSpPr>
        <p:spPr>
          <a:xfrm flipH="1" flipV="1">
            <a:off x="7116106" y="2472389"/>
            <a:ext cx="2138790" cy="659886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id="{9FF04C0E-FEE3-355F-DCC9-1FAFC4C3ED38}"/>
              </a:ext>
            </a:extLst>
          </p:cNvPr>
          <p:cNvSpPr/>
          <p:nvPr/>
        </p:nvSpPr>
        <p:spPr>
          <a:xfrm>
            <a:off x="8868203" y="1637598"/>
            <a:ext cx="1627201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600" dirty="0" err="1">
                <a:cs typeface="Courier New" panose="02070309020205020404" pitchFamily="49" charset="0"/>
              </a:rPr>
              <a:t>Allreduce</a:t>
            </a:r>
            <a:endParaRPr lang="en-US" sz="2600" dirty="0">
              <a:cs typeface="Courier New" panose="02070309020205020404" pitchFamily="49" charset="0"/>
            </a:endParaRPr>
          </a:p>
        </p:txBody>
      </p:sp>
      <p:sp>
        <p:nvSpPr>
          <p:cNvPr id="46" name="Slide Number Placeholder 4">
            <a:extLst>
              <a:ext uri="{FF2B5EF4-FFF2-40B4-BE49-F238E27FC236}">
                <a16:creationId xmlns:a16="http://schemas.microsoft.com/office/drawing/2014/main" id="{E41397FC-B682-CB57-3E8E-E20DE18C1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54A44620-EA89-42D9-96E3-7231E772306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38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5" grpId="0"/>
      <p:bldP spid="26" grpId="0"/>
      <p:bldP spid="27" grpId="0"/>
      <p:bldP spid="28" grpId="0"/>
      <p:bldP spid="29" grpId="0" animBg="1"/>
      <p:bldP spid="30" grpId="0" animBg="1"/>
      <p:bldP spid="31" grpId="0" animBg="1"/>
      <p:bldP spid="36" grpId="0"/>
      <p:bldP spid="37" grpId="0"/>
      <p:bldP spid="38" grpId="0"/>
      <p:bldP spid="39" grpId="0"/>
      <p:bldP spid="4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B658FAA-79E0-53DB-6B1E-4747F32F0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068" y="0"/>
            <a:ext cx="11861863" cy="1325563"/>
          </a:xfrm>
        </p:spPr>
        <p:txBody>
          <a:bodyPr>
            <a:normAutofit/>
          </a:bodyPr>
          <a:lstStyle/>
          <a:p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In-network aggregation for distributed ML training</a:t>
            </a:r>
          </a:p>
        </p:txBody>
      </p:sp>
      <p:pic>
        <p:nvPicPr>
          <p:cNvPr id="5" name="Google Shape;97;p19">
            <a:extLst>
              <a:ext uri="{FF2B5EF4-FFF2-40B4-BE49-F238E27FC236}">
                <a16:creationId xmlns:a16="http://schemas.microsoft.com/office/drawing/2014/main" id="{5BEAC157-01E9-0CDA-8ACF-DDB60496A568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821077" y="1435180"/>
            <a:ext cx="4549843" cy="95089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C9C8203-509B-39D8-39B8-1E7AFB95FF94}"/>
              </a:ext>
            </a:extLst>
          </p:cNvPr>
          <p:cNvSpPr txBox="1"/>
          <p:nvPr/>
        </p:nvSpPr>
        <p:spPr>
          <a:xfrm>
            <a:off x="5627369" y="1044241"/>
            <a:ext cx="136289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Switch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4B4A46B-1BF3-130E-B0A8-03D5EFCDE022}"/>
              </a:ext>
            </a:extLst>
          </p:cNvPr>
          <p:cNvGrpSpPr/>
          <p:nvPr/>
        </p:nvGrpSpPr>
        <p:grpSpPr>
          <a:xfrm>
            <a:off x="661166" y="3538617"/>
            <a:ext cx="2754963" cy="1381353"/>
            <a:chOff x="661166" y="3429000"/>
            <a:chExt cx="2754963" cy="1381353"/>
          </a:xfrm>
        </p:grpSpPr>
        <p:pic>
          <p:nvPicPr>
            <p:cNvPr id="8" name="Picture 8" descr="See the source image">
              <a:extLst>
                <a:ext uri="{FF2B5EF4-FFF2-40B4-BE49-F238E27FC236}">
                  <a16:creationId xmlns:a16="http://schemas.microsoft.com/office/drawing/2014/main" id="{066DC2A9-F425-25F6-3480-55BC2445FB1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5011"/>
            <a:stretch/>
          </p:blipFill>
          <p:spPr bwMode="auto">
            <a:xfrm>
              <a:off x="661166" y="3429000"/>
              <a:ext cx="2754963" cy="9639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0296BE2-13B2-6D7C-4835-61914C34F984}"/>
                </a:ext>
              </a:extLst>
            </p:cNvPr>
            <p:cNvSpPr txBox="1"/>
            <p:nvPr/>
          </p:nvSpPr>
          <p:spPr>
            <a:xfrm>
              <a:off x="1259906" y="4317910"/>
              <a:ext cx="1362893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/>
                <a:t>Server 1</a:t>
              </a:r>
            </a:p>
          </p:txBody>
        </p:sp>
      </p:grpSp>
      <p:pic>
        <p:nvPicPr>
          <p:cNvPr id="10" name="Picture 8" descr="See the source image">
            <a:extLst>
              <a:ext uri="{FF2B5EF4-FFF2-40B4-BE49-F238E27FC236}">
                <a16:creationId xmlns:a16="http://schemas.microsoft.com/office/drawing/2014/main" id="{F52392CD-D26E-5A1C-AB24-56491558EB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011"/>
          <a:stretch/>
        </p:blipFill>
        <p:spPr bwMode="auto">
          <a:xfrm>
            <a:off x="3452261" y="3538617"/>
            <a:ext cx="2754963" cy="96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See the source image">
            <a:extLst>
              <a:ext uri="{FF2B5EF4-FFF2-40B4-BE49-F238E27FC236}">
                <a16:creationId xmlns:a16="http://schemas.microsoft.com/office/drawing/2014/main" id="{9EA85B7F-36DF-D14B-0C3C-E2926B0928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011"/>
          <a:stretch/>
        </p:blipFill>
        <p:spPr bwMode="auto">
          <a:xfrm>
            <a:off x="6337854" y="3538617"/>
            <a:ext cx="2754963" cy="96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See the source image">
            <a:extLst>
              <a:ext uri="{FF2B5EF4-FFF2-40B4-BE49-F238E27FC236}">
                <a16:creationId xmlns:a16="http://schemas.microsoft.com/office/drawing/2014/main" id="{C0EDA135-B16F-F319-691F-3B1F36D313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011"/>
          <a:stretch/>
        </p:blipFill>
        <p:spPr bwMode="auto">
          <a:xfrm>
            <a:off x="9092817" y="3538617"/>
            <a:ext cx="2754963" cy="96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Google Shape;98;p19">
            <a:extLst>
              <a:ext uri="{FF2B5EF4-FFF2-40B4-BE49-F238E27FC236}">
                <a16:creationId xmlns:a16="http://schemas.microsoft.com/office/drawing/2014/main" id="{4FF9EDF4-9FDA-5A8F-461D-1F814E9774D4}"/>
              </a:ext>
            </a:extLst>
          </p:cNvPr>
          <p:cNvCxnSpPr>
            <a:cxnSpLocks/>
            <a:endCxn id="5" idx="2"/>
          </p:cNvCxnSpPr>
          <p:nvPr/>
        </p:nvCxnSpPr>
        <p:spPr>
          <a:xfrm flipV="1">
            <a:off x="1754775" y="2386073"/>
            <a:ext cx="4341224" cy="1325563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" name="Google Shape;98;p19">
            <a:extLst>
              <a:ext uri="{FF2B5EF4-FFF2-40B4-BE49-F238E27FC236}">
                <a16:creationId xmlns:a16="http://schemas.microsoft.com/office/drawing/2014/main" id="{10DF5552-2F69-CA0D-2201-D2FFEF86AE4F}"/>
              </a:ext>
            </a:extLst>
          </p:cNvPr>
          <p:cNvCxnSpPr>
            <a:cxnSpLocks/>
            <a:endCxn id="5" idx="2"/>
          </p:cNvCxnSpPr>
          <p:nvPr/>
        </p:nvCxnSpPr>
        <p:spPr>
          <a:xfrm flipV="1">
            <a:off x="4815934" y="2386073"/>
            <a:ext cx="1280065" cy="1325563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5" name="Google Shape;98;p19">
            <a:extLst>
              <a:ext uri="{FF2B5EF4-FFF2-40B4-BE49-F238E27FC236}">
                <a16:creationId xmlns:a16="http://schemas.microsoft.com/office/drawing/2014/main" id="{9F4EC09D-99B0-F4A1-3B6B-19D4EB166FAC}"/>
              </a:ext>
            </a:extLst>
          </p:cNvPr>
          <p:cNvCxnSpPr>
            <a:cxnSpLocks/>
            <a:endCxn id="5" idx="2"/>
          </p:cNvCxnSpPr>
          <p:nvPr/>
        </p:nvCxnSpPr>
        <p:spPr>
          <a:xfrm flipH="1" flipV="1">
            <a:off x="6095999" y="2386073"/>
            <a:ext cx="1386839" cy="1325563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" name="Google Shape;98;p19">
            <a:extLst>
              <a:ext uri="{FF2B5EF4-FFF2-40B4-BE49-F238E27FC236}">
                <a16:creationId xmlns:a16="http://schemas.microsoft.com/office/drawing/2014/main" id="{B1E91240-50E1-9972-CA31-2F45C61275CA}"/>
              </a:ext>
            </a:extLst>
          </p:cNvPr>
          <p:cNvCxnSpPr>
            <a:cxnSpLocks/>
            <a:endCxn id="5" idx="2"/>
          </p:cNvCxnSpPr>
          <p:nvPr/>
        </p:nvCxnSpPr>
        <p:spPr>
          <a:xfrm flipH="1" flipV="1">
            <a:off x="6095999" y="2386073"/>
            <a:ext cx="4141802" cy="130738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B4263ED3-089C-9DB2-29CE-72F4055EC03E}"/>
              </a:ext>
            </a:extLst>
          </p:cNvPr>
          <p:cNvSpPr txBox="1"/>
          <p:nvPr/>
        </p:nvSpPr>
        <p:spPr>
          <a:xfrm>
            <a:off x="4048107" y="4440510"/>
            <a:ext cx="136289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Server 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2338068-A14E-290D-6791-1610554E7F5F}"/>
              </a:ext>
            </a:extLst>
          </p:cNvPr>
          <p:cNvSpPr txBox="1"/>
          <p:nvPr/>
        </p:nvSpPr>
        <p:spPr>
          <a:xfrm>
            <a:off x="6998418" y="4427527"/>
            <a:ext cx="136289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Server 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C3D37B4-0709-6794-6750-EDC5E1AA692D}"/>
              </a:ext>
            </a:extLst>
          </p:cNvPr>
          <p:cNvSpPr txBox="1"/>
          <p:nvPr/>
        </p:nvSpPr>
        <p:spPr>
          <a:xfrm>
            <a:off x="9755622" y="4419106"/>
            <a:ext cx="136289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Server 4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C352809-9DBF-F11F-F9CD-8C6692E38306}"/>
              </a:ext>
            </a:extLst>
          </p:cNvPr>
          <p:cNvSpPr/>
          <p:nvPr/>
        </p:nvSpPr>
        <p:spPr>
          <a:xfrm>
            <a:off x="1207064" y="3135297"/>
            <a:ext cx="1707814" cy="37589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Gradients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AB76E13-D1C9-4566-5BEA-67A9F11B2068}"/>
              </a:ext>
            </a:extLst>
          </p:cNvPr>
          <p:cNvSpPr/>
          <p:nvPr/>
        </p:nvSpPr>
        <p:spPr>
          <a:xfrm>
            <a:off x="4008487" y="3135297"/>
            <a:ext cx="1707814" cy="37589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Gradients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769AC92-FB06-069A-9F2D-6004689A0E78}"/>
              </a:ext>
            </a:extLst>
          </p:cNvPr>
          <p:cNvSpPr/>
          <p:nvPr/>
        </p:nvSpPr>
        <p:spPr>
          <a:xfrm>
            <a:off x="6563599" y="3135297"/>
            <a:ext cx="1707814" cy="37589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Gradients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8934000-86E7-F9DC-E608-65D53FCCE3A3}"/>
              </a:ext>
            </a:extLst>
          </p:cNvPr>
          <p:cNvSpPr/>
          <p:nvPr/>
        </p:nvSpPr>
        <p:spPr>
          <a:xfrm>
            <a:off x="9410701" y="3135297"/>
            <a:ext cx="1707814" cy="37589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Gradients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1C75F2A-9AD2-507E-69A7-7B5B714C85FE}"/>
              </a:ext>
            </a:extLst>
          </p:cNvPr>
          <p:cNvSpPr/>
          <p:nvPr/>
        </p:nvSpPr>
        <p:spPr>
          <a:xfrm>
            <a:off x="4862394" y="1777546"/>
            <a:ext cx="2494314" cy="39631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Aggregated gradients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6D7DE00-CC9E-11FD-E53E-1C72161D0FB2}"/>
              </a:ext>
            </a:extLst>
          </p:cNvPr>
          <p:cNvSpPr/>
          <p:nvPr/>
        </p:nvSpPr>
        <p:spPr>
          <a:xfrm>
            <a:off x="4862394" y="1783935"/>
            <a:ext cx="2494314" cy="39631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Aggregated gradients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B956E3E-686A-029E-4947-FAD044913DCE}"/>
              </a:ext>
            </a:extLst>
          </p:cNvPr>
          <p:cNvSpPr/>
          <p:nvPr/>
        </p:nvSpPr>
        <p:spPr>
          <a:xfrm>
            <a:off x="4862394" y="1798691"/>
            <a:ext cx="2494314" cy="39631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Aggregated gradients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C310AE1-08DE-3E76-E73C-67F84CAF651D}"/>
              </a:ext>
            </a:extLst>
          </p:cNvPr>
          <p:cNvSpPr/>
          <p:nvPr/>
        </p:nvSpPr>
        <p:spPr>
          <a:xfrm>
            <a:off x="4862394" y="1789965"/>
            <a:ext cx="2494314" cy="39631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Aggregated gradients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6D8A7D7-474F-F508-D512-EC22AFC21ACE}"/>
              </a:ext>
            </a:extLst>
          </p:cNvPr>
          <p:cNvSpPr/>
          <p:nvPr/>
        </p:nvSpPr>
        <p:spPr>
          <a:xfrm>
            <a:off x="626262" y="5273564"/>
            <a:ext cx="115657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cs typeface="Segoe UI Light" panose="020B0502040204020203" pitchFamily="34" charset="0"/>
              </a:rPr>
              <a:t>Allreduce</a:t>
            </a:r>
            <a:r>
              <a:rPr kumimoji="0" lang="en-US" sz="280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cs typeface="Segoe UI Light" panose="020B0502040204020203" pitchFamily="34" charset="0"/>
              </a:rPr>
              <a:t> puts significant pressure on network fabric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4293F06-7FBA-851F-8902-C6057E301CF3}"/>
              </a:ext>
            </a:extLst>
          </p:cNvPr>
          <p:cNvSpPr/>
          <p:nvPr/>
        </p:nvSpPr>
        <p:spPr>
          <a:xfrm>
            <a:off x="626262" y="5762051"/>
            <a:ext cx="115657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dirty="0" err="1">
                <a:cs typeface="Segoe UI Light" panose="020B0502040204020203" pitchFamily="34" charset="0"/>
              </a:rPr>
              <a:t>SwitchML</a:t>
            </a:r>
            <a:r>
              <a:rPr lang="en-US" sz="2800" dirty="0">
                <a:cs typeface="Segoe UI Light" panose="020B0502040204020203" pitchFamily="34" charset="0"/>
              </a:rPr>
              <a:t> [NSDI ’21] and ATP [NSDI ’21] proposed in-network aggregation </a:t>
            </a:r>
          </a:p>
        </p:txBody>
      </p:sp>
      <p:sp>
        <p:nvSpPr>
          <p:cNvPr id="31" name="Slide Number Placeholder 4">
            <a:extLst>
              <a:ext uri="{FF2B5EF4-FFF2-40B4-BE49-F238E27FC236}">
                <a16:creationId xmlns:a16="http://schemas.microsoft.com/office/drawing/2014/main" id="{C95AC91F-6ABF-F199-9B41-B5CDFAB1C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54A44620-EA89-42D9-96E3-7231E7723064}" type="slidenum">
              <a:rPr lang="en-US" smtClean="0"/>
              <a:t>5</a:t>
            </a:fld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BC0045C-299F-E5ED-E65F-0623820EC1F1}"/>
              </a:ext>
            </a:extLst>
          </p:cNvPr>
          <p:cNvSpPr txBox="1"/>
          <p:nvPr/>
        </p:nvSpPr>
        <p:spPr>
          <a:xfrm>
            <a:off x="6032076" y="1604672"/>
            <a:ext cx="77307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500" dirty="0"/>
              <a:t>Σ</a:t>
            </a:r>
            <a:endParaRPr lang="en-US" sz="4500" dirty="0"/>
          </a:p>
        </p:txBody>
      </p:sp>
    </p:spTree>
    <p:extLst>
      <p:ext uri="{BB962C8B-B14F-4D97-AF65-F5344CB8AC3E}">
        <p14:creationId xmlns:p14="http://schemas.microsoft.com/office/powerpoint/2010/main" val="1629991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7.40741E-7 L 0.3362 -0.195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10" y="-979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7.40741E-7 L 0.10651 -0.1953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26" y="-976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7.40741E-7 L -0.10364 -0.196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82" y="-9815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7.40741E-7 L -0.33724 -0.1949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62" y="-9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00"/>
                            </p:stCondLst>
                            <p:childTnLst>
                              <p:par>
                                <p:cTn id="21" presetID="1" presetClass="exit" presetSubtype="0" fill="hold" grpId="1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400"/>
                            </p:stCondLst>
                            <p:childTnLst>
                              <p:par>
                                <p:cTn id="38" presetID="42" presetClass="path" presetSubtype="0" accel="50000" decel="50000" fill="hold" grpId="1" nodeType="after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1.66667E-6 1.11111E-6 L -0.10221 0.19537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17" y="9769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1.66667E-6 -2.96296E-6 L -0.33203 0.1963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02" y="9815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1.66667E-6 -3.7037E-6 L 0.10729 0.19329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65" y="9653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1.66667E-6 -4.81481E-6 L 0.34089 0.19468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44" y="9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9" grpId="0"/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7;p19">
            <a:extLst>
              <a:ext uri="{FF2B5EF4-FFF2-40B4-BE49-F238E27FC236}">
                <a16:creationId xmlns:a16="http://schemas.microsoft.com/office/drawing/2014/main" id="{ED3B2A38-21B2-C378-1C78-D64D0402A8B9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821077" y="1435180"/>
            <a:ext cx="4549843" cy="95089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D85BDD4-152A-B03C-CE1C-4EB608CC6211}"/>
              </a:ext>
            </a:extLst>
          </p:cNvPr>
          <p:cNvSpPr txBox="1"/>
          <p:nvPr/>
        </p:nvSpPr>
        <p:spPr>
          <a:xfrm>
            <a:off x="5627369" y="1044241"/>
            <a:ext cx="136289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Switch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75B817B-F286-3C53-6F68-C26848C33B04}"/>
              </a:ext>
            </a:extLst>
          </p:cNvPr>
          <p:cNvGrpSpPr/>
          <p:nvPr/>
        </p:nvGrpSpPr>
        <p:grpSpPr>
          <a:xfrm>
            <a:off x="661166" y="2873606"/>
            <a:ext cx="2754963" cy="1381353"/>
            <a:chOff x="661166" y="3429000"/>
            <a:chExt cx="2754963" cy="1381353"/>
          </a:xfrm>
        </p:grpSpPr>
        <p:pic>
          <p:nvPicPr>
            <p:cNvPr id="7" name="Picture 8" descr="See the source image">
              <a:extLst>
                <a:ext uri="{FF2B5EF4-FFF2-40B4-BE49-F238E27FC236}">
                  <a16:creationId xmlns:a16="http://schemas.microsoft.com/office/drawing/2014/main" id="{54DD0D82-9441-E513-151F-B5C66B19CF7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5011"/>
            <a:stretch/>
          </p:blipFill>
          <p:spPr bwMode="auto">
            <a:xfrm>
              <a:off x="661166" y="3429000"/>
              <a:ext cx="2754963" cy="9639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EE31FA0-08F6-B893-D007-A28BF175F1F6}"/>
                </a:ext>
              </a:extLst>
            </p:cNvPr>
            <p:cNvSpPr txBox="1"/>
            <p:nvPr/>
          </p:nvSpPr>
          <p:spPr>
            <a:xfrm>
              <a:off x="1259906" y="4317910"/>
              <a:ext cx="1362893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/>
                <a:t>Server 1</a:t>
              </a:r>
            </a:p>
          </p:txBody>
        </p:sp>
      </p:grpSp>
      <p:pic>
        <p:nvPicPr>
          <p:cNvPr id="9" name="Picture 8" descr="See the source image">
            <a:extLst>
              <a:ext uri="{FF2B5EF4-FFF2-40B4-BE49-F238E27FC236}">
                <a16:creationId xmlns:a16="http://schemas.microsoft.com/office/drawing/2014/main" id="{75C88E61-19F4-1880-0F8F-0096FC46D2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011"/>
          <a:stretch/>
        </p:blipFill>
        <p:spPr bwMode="auto">
          <a:xfrm>
            <a:off x="3452261" y="2873606"/>
            <a:ext cx="2754963" cy="96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See the source image">
            <a:extLst>
              <a:ext uri="{FF2B5EF4-FFF2-40B4-BE49-F238E27FC236}">
                <a16:creationId xmlns:a16="http://schemas.microsoft.com/office/drawing/2014/main" id="{4B539805-1892-D6B4-CB37-21235654DE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011"/>
          <a:stretch/>
        </p:blipFill>
        <p:spPr bwMode="auto">
          <a:xfrm>
            <a:off x="6337854" y="2873606"/>
            <a:ext cx="2754963" cy="96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Google Shape;98;p19">
            <a:extLst>
              <a:ext uri="{FF2B5EF4-FFF2-40B4-BE49-F238E27FC236}">
                <a16:creationId xmlns:a16="http://schemas.microsoft.com/office/drawing/2014/main" id="{5B322435-F19D-5CD2-980D-C58DD66A3A4D}"/>
              </a:ext>
            </a:extLst>
          </p:cNvPr>
          <p:cNvCxnSpPr>
            <a:cxnSpLocks/>
            <a:endCxn id="4" idx="2"/>
          </p:cNvCxnSpPr>
          <p:nvPr/>
        </p:nvCxnSpPr>
        <p:spPr>
          <a:xfrm flipV="1">
            <a:off x="1941352" y="2386073"/>
            <a:ext cx="4154647" cy="670411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" name="Google Shape;98;p19">
            <a:extLst>
              <a:ext uri="{FF2B5EF4-FFF2-40B4-BE49-F238E27FC236}">
                <a16:creationId xmlns:a16="http://schemas.microsoft.com/office/drawing/2014/main" id="{21D33BDB-8FA9-99F3-50FD-D0A05050E57F}"/>
              </a:ext>
            </a:extLst>
          </p:cNvPr>
          <p:cNvCxnSpPr>
            <a:cxnSpLocks/>
            <a:endCxn id="4" idx="2"/>
          </p:cNvCxnSpPr>
          <p:nvPr/>
        </p:nvCxnSpPr>
        <p:spPr>
          <a:xfrm flipV="1">
            <a:off x="4626591" y="2386073"/>
            <a:ext cx="1469408" cy="65369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3" name="Google Shape;98;p19">
            <a:extLst>
              <a:ext uri="{FF2B5EF4-FFF2-40B4-BE49-F238E27FC236}">
                <a16:creationId xmlns:a16="http://schemas.microsoft.com/office/drawing/2014/main" id="{D62E3622-2D8D-874D-3C1C-83995B1EB4F5}"/>
              </a:ext>
            </a:extLst>
          </p:cNvPr>
          <p:cNvCxnSpPr>
            <a:cxnSpLocks/>
            <a:endCxn id="4" idx="2"/>
          </p:cNvCxnSpPr>
          <p:nvPr/>
        </p:nvCxnSpPr>
        <p:spPr>
          <a:xfrm flipH="1" flipV="1">
            <a:off x="6095999" y="2386073"/>
            <a:ext cx="1583865" cy="65369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" name="Google Shape;98;p19">
            <a:extLst>
              <a:ext uri="{FF2B5EF4-FFF2-40B4-BE49-F238E27FC236}">
                <a16:creationId xmlns:a16="http://schemas.microsoft.com/office/drawing/2014/main" id="{CDF95772-28EB-EA11-2E90-28932DBC73B8}"/>
              </a:ext>
            </a:extLst>
          </p:cNvPr>
          <p:cNvCxnSpPr>
            <a:cxnSpLocks/>
            <a:endCxn id="4" idx="2"/>
          </p:cNvCxnSpPr>
          <p:nvPr/>
        </p:nvCxnSpPr>
        <p:spPr>
          <a:xfrm flipH="1" flipV="1">
            <a:off x="6095999" y="2386073"/>
            <a:ext cx="4504928" cy="670411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EAF63BDE-18CA-71C0-1982-2E14B398FE49}"/>
              </a:ext>
            </a:extLst>
          </p:cNvPr>
          <p:cNvSpPr txBox="1"/>
          <p:nvPr/>
        </p:nvSpPr>
        <p:spPr>
          <a:xfrm>
            <a:off x="4048107" y="3775499"/>
            <a:ext cx="136289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Server 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C66C238-C58A-64E9-4B50-F6F91AAEB8C4}"/>
              </a:ext>
            </a:extLst>
          </p:cNvPr>
          <p:cNvSpPr txBox="1"/>
          <p:nvPr/>
        </p:nvSpPr>
        <p:spPr>
          <a:xfrm>
            <a:off x="6998418" y="3762516"/>
            <a:ext cx="136289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Server 3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A07E3C8-9DD4-539A-67B8-1E1F8E5C6BFB}"/>
              </a:ext>
            </a:extLst>
          </p:cNvPr>
          <p:cNvSpPr txBox="1"/>
          <p:nvPr/>
        </p:nvSpPr>
        <p:spPr>
          <a:xfrm>
            <a:off x="9873903" y="3704318"/>
            <a:ext cx="136289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Server 4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8C048472-9CC9-E0D5-0766-314A4E213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912" y="0"/>
            <a:ext cx="12441885" cy="1325563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Stragglers impose a practical deployment challenge with in-network aggregation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C6E0816-0300-9C3B-B832-89C56C152171}"/>
              </a:ext>
            </a:extLst>
          </p:cNvPr>
          <p:cNvSpPr/>
          <p:nvPr/>
        </p:nvSpPr>
        <p:spPr>
          <a:xfrm>
            <a:off x="8121596" y="2464616"/>
            <a:ext cx="3856814" cy="444723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200" dirty="0">
                <a:solidFill>
                  <a:srgbClr val="C00000"/>
                </a:solidFill>
                <a:cs typeface="Segoe UI Light" panose="020B0502040204020203" pitchFamily="34" charset="0"/>
              </a:rPr>
              <a:t>Uncorrelated performance jitter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F7A5602-BBAB-4095-81D8-0A431CFAA8CB}"/>
              </a:ext>
            </a:extLst>
          </p:cNvPr>
          <p:cNvSpPr/>
          <p:nvPr/>
        </p:nvSpPr>
        <p:spPr>
          <a:xfrm>
            <a:off x="9716029" y="4132121"/>
            <a:ext cx="1769795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600" i="1" dirty="0">
                <a:solidFill>
                  <a:srgbClr val="C00000"/>
                </a:solidFill>
                <a:cs typeface="Segoe UI Light" panose="020B0502040204020203" pitchFamily="34" charset="0"/>
              </a:rPr>
              <a:t>Straggler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9B73D28-4405-5247-DE9D-2DA941FBF7E7}"/>
              </a:ext>
            </a:extLst>
          </p:cNvPr>
          <p:cNvSpPr/>
          <p:nvPr/>
        </p:nvSpPr>
        <p:spPr>
          <a:xfrm>
            <a:off x="532014" y="2940107"/>
            <a:ext cx="8409174" cy="1306439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CAA029B-F330-2347-DD20-E859D2C7D437}"/>
              </a:ext>
            </a:extLst>
          </p:cNvPr>
          <p:cNvSpPr/>
          <p:nvPr/>
        </p:nvSpPr>
        <p:spPr>
          <a:xfrm>
            <a:off x="3821077" y="4135160"/>
            <a:ext cx="197653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600" b="1" dirty="0">
                <a:solidFill>
                  <a:schemeClr val="accent1">
                    <a:lumMod val="75000"/>
                  </a:schemeClr>
                </a:solidFill>
                <a:cs typeface="Segoe UI Light" panose="020B0502040204020203" pitchFamily="34" charset="0"/>
              </a:rPr>
              <a:t>Must wait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E64E63E-5A3F-FA98-A586-2B559A9D71C0}"/>
              </a:ext>
            </a:extLst>
          </p:cNvPr>
          <p:cNvSpPr/>
          <p:nvPr/>
        </p:nvSpPr>
        <p:spPr>
          <a:xfrm>
            <a:off x="497155" y="4911524"/>
            <a:ext cx="1132654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>
                <a:cs typeface="Segoe UI Light" panose="020B0502040204020203" pitchFamily="34" charset="0"/>
              </a:rPr>
              <a:t>There has not been much attention to straggler mitigation for in-network computing applications</a:t>
            </a:r>
            <a:endParaRPr kumimoji="0" lang="en-US" sz="2800" u="none" strike="noStrike" kern="1200" cap="none" spc="0" normalizeH="0" noProof="0" dirty="0">
              <a:ln>
                <a:noFill/>
              </a:ln>
              <a:effectLst/>
              <a:uLnTx/>
              <a:uFillTx/>
              <a:cs typeface="Segoe UI Light" panose="020B0502040204020203" pitchFamily="34" charset="0"/>
            </a:endParaRPr>
          </a:p>
        </p:txBody>
      </p:sp>
      <p:pic>
        <p:nvPicPr>
          <p:cNvPr id="24" name="Picture 8" descr="See the source image">
            <a:extLst>
              <a:ext uri="{FF2B5EF4-FFF2-40B4-BE49-F238E27FC236}">
                <a16:creationId xmlns:a16="http://schemas.microsoft.com/office/drawing/2014/main" id="{980309E3-55B5-4933-FF65-75DF383F20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011"/>
          <a:stretch/>
        </p:blipFill>
        <p:spPr bwMode="auto">
          <a:xfrm>
            <a:off x="9223447" y="2854897"/>
            <a:ext cx="2754963" cy="96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33007624-4C9B-CFC7-65A7-934FE58CA41C}"/>
              </a:ext>
            </a:extLst>
          </p:cNvPr>
          <p:cNvSpPr/>
          <p:nvPr/>
        </p:nvSpPr>
        <p:spPr>
          <a:xfrm>
            <a:off x="1053391" y="2603804"/>
            <a:ext cx="1707814" cy="37589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Gradients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8044261-CEA2-20FD-691B-8FF22F475183}"/>
              </a:ext>
            </a:extLst>
          </p:cNvPr>
          <p:cNvSpPr/>
          <p:nvPr/>
        </p:nvSpPr>
        <p:spPr>
          <a:xfrm>
            <a:off x="3857861" y="2603804"/>
            <a:ext cx="1707814" cy="37589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Gradients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65347EE-6126-9698-01A6-C35FB35756B0}"/>
              </a:ext>
            </a:extLst>
          </p:cNvPr>
          <p:cNvSpPr/>
          <p:nvPr/>
        </p:nvSpPr>
        <p:spPr>
          <a:xfrm>
            <a:off x="6648956" y="2616081"/>
            <a:ext cx="1707814" cy="37589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Gradients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9183279-954F-CF02-AE90-A4F1ACEF4882}"/>
              </a:ext>
            </a:extLst>
          </p:cNvPr>
          <p:cNvSpPr/>
          <p:nvPr/>
        </p:nvSpPr>
        <p:spPr>
          <a:xfrm>
            <a:off x="9645986" y="2585095"/>
            <a:ext cx="1707814" cy="37589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Gradients</a:t>
            </a:r>
          </a:p>
        </p:txBody>
      </p:sp>
      <p:sp>
        <p:nvSpPr>
          <p:cNvPr id="30" name="Slide Number Placeholder 2">
            <a:extLst>
              <a:ext uri="{FF2B5EF4-FFF2-40B4-BE49-F238E27FC236}">
                <a16:creationId xmlns:a16="http://schemas.microsoft.com/office/drawing/2014/main" id="{4C070EBF-7C46-F9DA-9E59-A9776F601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54A44620-EA89-42D9-96E3-7231E772306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125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4.44444E-6 L 0.34727 -0.1180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57" y="-590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44444E-6 L 0.11797 -0.1168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98" y="-585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3.7037E-6 L -0.11184 -0.1189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99" y="-5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1" grpId="0" animBg="1"/>
      <p:bldP spid="22" grpId="0"/>
      <p:bldP spid="23" grpId="0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7;p19">
            <a:extLst>
              <a:ext uri="{FF2B5EF4-FFF2-40B4-BE49-F238E27FC236}">
                <a16:creationId xmlns:a16="http://schemas.microsoft.com/office/drawing/2014/main" id="{FBA22673-0256-8D11-C81A-99D4670CEE2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821077" y="1435180"/>
            <a:ext cx="4549843" cy="95089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D7F6CB4-ABDA-1143-0659-13C353BE5237}"/>
              </a:ext>
            </a:extLst>
          </p:cNvPr>
          <p:cNvSpPr txBox="1"/>
          <p:nvPr/>
        </p:nvSpPr>
        <p:spPr>
          <a:xfrm>
            <a:off x="5627369" y="1044241"/>
            <a:ext cx="136289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Switch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491FC83-39D5-3FA7-64F3-B6F5521FA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4622" y="21952"/>
            <a:ext cx="12387475" cy="1325563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Enabling efficient in-network straggler mitigation in Tofino switches is challenging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A913B7C-301C-9FC4-8249-BCE3E84DA819}"/>
              </a:ext>
            </a:extLst>
          </p:cNvPr>
          <p:cNvGrpSpPr/>
          <p:nvPr/>
        </p:nvGrpSpPr>
        <p:grpSpPr>
          <a:xfrm>
            <a:off x="661166" y="2873606"/>
            <a:ext cx="2754963" cy="1381353"/>
            <a:chOff x="661166" y="3429000"/>
            <a:chExt cx="2754963" cy="1381353"/>
          </a:xfrm>
        </p:grpSpPr>
        <p:pic>
          <p:nvPicPr>
            <p:cNvPr id="8" name="Picture 8" descr="See the source image">
              <a:extLst>
                <a:ext uri="{FF2B5EF4-FFF2-40B4-BE49-F238E27FC236}">
                  <a16:creationId xmlns:a16="http://schemas.microsoft.com/office/drawing/2014/main" id="{87153DE9-41CC-529A-734B-135EB01B7A8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5011"/>
            <a:stretch/>
          </p:blipFill>
          <p:spPr bwMode="auto">
            <a:xfrm>
              <a:off x="661166" y="3429000"/>
              <a:ext cx="2754963" cy="9639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77171FE-B71C-BFF9-F831-04CC6BDD14B3}"/>
                </a:ext>
              </a:extLst>
            </p:cNvPr>
            <p:cNvSpPr txBox="1"/>
            <p:nvPr/>
          </p:nvSpPr>
          <p:spPr>
            <a:xfrm>
              <a:off x="1259906" y="4317910"/>
              <a:ext cx="1362893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/>
                <a:t>Server 1</a:t>
              </a:r>
            </a:p>
          </p:txBody>
        </p:sp>
      </p:grpSp>
      <p:pic>
        <p:nvPicPr>
          <p:cNvPr id="10" name="Picture 8" descr="See the source image">
            <a:extLst>
              <a:ext uri="{FF2B5EF4-FFF2-40B4-BE49-F238E27FC236}">
                <a16:creationId xmlns:a16="http://schemas.microsoft.com/office/drawing/2014/main" id="{E346921D-8D4D-093C-A2A1-BB053DD953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011"/>
          <a:stretch/>
        </p:blipFill>
        <p:spPr bwMode="auto">
          <a:xfrm>
            <a:off x="3452261" y="2873606"/>
            <a:ext cx="2754963" cy="96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See the source image">
            <a:extLst>
              <a:ext uri="{FF2B5EF4-FFF2-40B4-BE49-F238E27FC236}">
                <a16:creationId xmlns:a16="http://schemas.microsoft.com/office/drawing/2014/main" id="{9B547891-96FC-21AC-08FA-8EEB1F82F7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011"/>
          <a:stretch/>
        </p:blipFill>
        <p:spPr bwMode="auto">
          <a:xfrm>
            <a:off x="6337854" y="2873606"/>
            <a:ext cx="2754963" cy="96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Google Shape;98;p19">
            <a:extLst>
              <a:ext uri="{FF2B5EF4-FFF2-40B4-BE49-F238E27FC236}">
                <a16:creationId xmlns:a16="http://schemas.microsoft.com/office/drawing/2014/main" id="{3701643D-38E8-6890-6729-62AE2805B224}"/>
              </a:ext>
            </a:extLst>
          </p:cNvPr>
          <p:cNvCxnSpPr>
            <a:cxnSpLocks/>
          </p:cNvCxnSpPr>
          <p:nvPr/>
        </p:nvCxnSpPr>
        <p:spPr>
          <a:xfrm flipV="1">
            <a:off x="1941352" y="2386073"/>
            <a:ext cx="4154647" cy="670411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3" name="Google Shape;98;p19">
            <a:extLst>
              <a:ext uri="{FF2B5EF4-FFF2-40B4-BE49-F238E27FC236}">
                <a16:creationId xmlns:a16="http://schemas.microsoft.com/office/drawing/2014/main" id="{46B58AE0-93A8-43BF-ABAD-F929775F627D}"/>
              </a:ext>
            </a:extLst>
          </p:cNvPr>
          <p:cNvCxnSpPr>
            <a:cxnSpLocks/>
          </p:cNvCxnSpPr>
          <p:nvPr/>
        </p:nvCxnSpPr>
        <p:spPr>
          <a:xfrm flipV="1">
            <a:off x="4694830" y="2386073"/>
            <a:ext cx="1401169" cy="65369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" name="Google Shape;98;p19">
            <a:extLst>
              <a:ext uri="{FF2B5EF4-FFF2-40B4-BE49-F238E27FC236}">
                <a16:creationId xmlns:a16="http://schemas.microsoft.com/office/drawing/2014/main" id="{BC47CA1E-61C8-D468-6299-0BA10EF64DB1}"/>
              </a:ext>
            </a:extLst>
          </p:cNvPr>
          <p:cNvCxnSpPr>
            <a:cxnSpLocks/>
          </p:cNvCxnSpPr>
          <p:nvPr/>
        </p:nvCxnSpPr>
        <p:spPr>
          <a:xfrm flipH="1" flipV="1">
            <a:off x="6095999" y="2386073"/>
            <a:ext cx="1583865" cy="65369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5" name="Google Shape;98;p19">
            <a:extLst>
              <a:ext uri="{FF2B5EF4-FFF2-40B4-BE49-F238E27FC236}">
                <a16:creationId xmlns:a16="http://schemas.microsoft.com/office/drawing/2014/main" id="{1D3A154D-E474-0EA8-B815-974B183995C1}"/>
              </a:ext>
            </a:extLst>
          </p:cNvPr>
          <p:cNvCxnSpPr>
            <a:cxnSpLocks/>
          </p:cNvCxnSpPr>
          <p:nvPr/>
        </p:nvCxnSpPr>
        <p:spPr>
          <a:xfrm flipH="1" flipV="1">
            <a:off x="6095999" y="2386073"/>
            <a:ext cx="4504928" cy="670411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8CB96EA3-22CC-4FD8-BD91-40611B7A871F}"/>
              </a:ext>
            </a:extLst>
          </p:cNvPr>
          <p:cNvSpPr txBox="1"/>
          <p:nvPr/>
        </p:nvSpPr>
        <p:spPr>
          <a:xfrm>
            <a:off x="4048107" y="3775499"/>
            <a:ext cx="136289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Server 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530D36D-FEE6-18E5-74ED-0CBA6DABE522}"/>
              </a:ext>
            </a:extLst>
          </p:cNvPr>
          <p:cNvSpPr txBox="1"/>
          <p:nvPr/>
        </p:nvSpPr>
        <p:spPr>
          <a:xfrm>
            <a:off x="6998418" y="3762516"/>
            <a:ext cx="136289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Server 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5B99990-64CA-5FA9-D89E-8C96C2E1D16B}"/>
              </a:ext>
            </a:extLst>
          </p:cNvPr>
          <p:cNvSpPr txBox="1"/>
          <p:nvPr/>
        </p:nvSpPr>
        <p:spPr>
          <a:xfrm>
            <a:off x="9873903" y="3704318"/>
            <a:ext cx="136289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Server 4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1A57048-2F69-F668-10A5-6A2EAB21F2C3}"/>
              </a:ext>
            </a:extLst>
          </p:cNvPr>
          <p:cNvSpPr/>
          <p:nvPr/>
        </p:nvSpPr>
        <p:spPr>
          <a:xfrm>
            <a:off x="9837808" y="4064718"/>
            <a:ext cx="1769795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600" i="1" dirty="0">
                <a:solidFill>
                  <a:srgbClr val="C00000"/>
                </a:solidFill>
                <a:cs typeface="Segoe UI Light" panose="020B0502040204020203" pitchFamily="34" charset="0"/>
              </a:rPr>
              <a:t>Straggler</a:t>
            </a:r>
          </a:p>
        </p:txBody>
      </p:sp>
      <p:pic>
        <p:nvPicPr>
          <p:cNvPr id="20" name="Picture 8" descr="See the source image">
            <a:extLst>
              <a:ext uri="{FF2B5EF4-FFF2-40B4-BE49-F238E27FC236}">
                <a16:creationId xmlns:a16="http://schemas.microsoft.com/office/drawing/2014/main" id="{B8312D56-61D4-B88B-203B-2A4A49295A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011"/>
          <a:stretch/>
        </p:blipFill>
        <p:spPr bwMode="auto">
          <a:xfrm>
            <a:off x="9223447" y="2854897"/>
            <a:ext cx="2754963" cy="96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See the source image">
            <a:extLst>
              <a:ext uri="{FF2B5EF4-FFF2-40B4-BE49-F238E27FC236}">
                <a16:creationId xmlns:a16="http://schemas.microsoft.com/office/drawing/2014/main" id="{81141779-D2A1-B8F2-1DEC-9E983B234C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0199" y="1450836"/>
            <a:ext cx="902062" cy="90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EE4FE84E-ED10-706D-914A-1C859826182A}"/>
              </a:ext>
            </a:extLst>
          </p:cNvPr>
          <p:cNvSpPr/>
          <p:nvPr/>
        </p:nvSpPr>
        <p:spPr>
          <a:xfrm>
            <a:off x="583218" y="5455094"/>
            <a:ext cx="123874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cs typeface="Segoe UI Light" panose="020B0502040204020203" pitchFamily="34" charset="0"/>
              </a:rPr>
              <a:t>Today’s Tofino-based solutions have no in-network straggler mitigation implemented</a:t>
            </a:r>
          </a:p>
        </p:txBody>
      </p:sp>
      <p:sp>
        <p:nvSpPr>
          <p:cNvPr id="24" name="Slide Number Placeholder 2">
            <a:extLst>
              <a:ext uri="{FF2B5EF4-FFF2-40B4-BE49-F238E27FC236}">
                <a16:creationId xmlns:a16="http://schemas.microsoft.com/office/drawing/2014/main" id="{FEDAC726-2B1D-2419-1B5E-2C1EBFE8D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54A44620-EA89-42D9-96E3-7231E7723064}" type="slidenum">
              <a:rPr lang="en-US" smtClean="0"/>
              <a:t>7</a:t>
            </a:fld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90FC550-B6A1-8A7E-B733-3CF61EF1DF44}"/>
              </a:ext>
            </a:extLst>
          </p:cNvPr>
          <p:cNvSpPr/>
          <p:nvPr/>
        </p:nvSpPr>
        <p:spPr>
          <a:xfrm>
            <a:off x="583218" y="4612390"/>
            <a:ext cx="118347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noProof="0" dirty="0">
                <a:cs typeface="Segoe UI Light" panose="020B0502040204020203" pitchFamily="34" charset="0"/>
              </a:rPr>
              <a:t>The switch needs to perform efficient timer-based operations to mitigate stragglers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cs typeface="Segoe UI Light" panose="020B0502040204020203" pitchFamily="34" charset="0"/>
              </a:rPr>
              <a:t>Challenge: requires frequent interactions with the control plane</a:t>
            </a:r>
            <a:r>
              <a:rPr lang="en-US" sz="2400" noProof="0" dirty="0">
                <a:cs typeface="Segoe UI Light" panose="020B0502040204020203" pitchFamily="34" charset="0"/>
              </a:rPr>
              <a:t>  </a:t>
            </a:r>
            <a:endParaRPr kumimoji="0" lang="en-US" sz="2400" u="none" strike="noStrike" kern="1200" cap="none" spc="0" normalizeH="0" noProof="0" dirty="0">
              <a:ln>
                <a:noFill/>
              </a:ln>
              <a:effectLst/>
              <a:uLnTx/>
              <a:uFillTx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6568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495825A-9C03-F92D-5D4C-C7CD84213561}"/>
              </a:ext>
            </a:extLst>
          </p:cNvPr>
          <p:cNvSpPr txBox="1">
            <a:spLocks/>
          </p:cNvSpPr>
          <p:nvPr/>
        </p:nvSpPr>
        <p:spPr>
          <a:xfrm>
            <a:off x="435157" y="713348"/>
            <a:ext cx="11565775" cy="1193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Trio-ML</a:t>
            </a:r>
            <a:br>
              <a:rPr lang="en-US" sz="34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r>
              <a:rPr lang="en-US" sz="34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Our proposed system for efficient in-network straggler mitigation</a:t>
            </a:r>
          </a:p>
        </p:txBody>
      </p:sp>
      <p:sp>
        <p:nvSpPr>
          <p:cNvPr id="5" name="Rounded Rectangle 6">
            <a:extLst>
              <a:ext uri="{FF2B5EF4-FFF2-40B4-BE49-F238E27FC236}">
                <a16:creationId xmlns:a16="http://schemas.microsoft.com/office/drawing/2014/main" id="{2C0FD8B1-CDBD-28AE-F576-575EC5779C46}"/>
              </a:ext>
            </a:extLst>
          </p:cNvPr>
          <p:cNvSpPr/>
          <p:nvPr/>
        </p:nvSpPr>
        <p:spPr>
          <a:xfrm>
            <a:off x="994170" y="2117932"/>
            <a:ext cx="10203653" cy="1630571"/>
          </a:xfrm>
          <a:prstGeom prst="roundRect">
            <a:avLst/>
          </a:prstGeom>
          <a:solidFill>
            <a:schemeClr val="accent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spcFirstLastPara="0" vert="horz" wrap="square" lIns="30480" tIns="15240" rIns="0" bIns="15240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b="1" dirty="0">
                <a:solidFill>
                  <a:prstClr val="white"/>
                </a:solidFill>
                <a:ea typeface="等线" panose="02010600030101010101" pitchFamily="2" charset="-122"/>
                <a:cs typeface="Segoe UI Light" panose="020B0502040204020203" pitchFamily="34" charset="0"/>
              </a:rPr>
              <a:t>Achieve 1.8x faster training time for machine learning jobs by leveraging Juniper Networks’ programmable chipset.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AF38ED3C-56E8-439A-AE5A-756590509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05220"/>
            <a:ext cx="2743200" cy="365125"/>
          </a:xfrm>
        </p:spPr>
        <p:txBody>
          <a:bodyPr/>
          <a:lstStyle/>
          <a:p>
            <a:fld id="{54A44620-EA89-42D9-96E3-7231E772306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450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9D398C0-592A-6686-52FD-53D1F78B8C84}"/>
              </a:ext>
            </a:extLst>
          </p:cNvPr>
          <p:cNvSpPr txBox="1">
            <a:spLocks/>
          </p:cNvSpPr>
          <p:nvPr/>
        </p:nvSpPr>
        <p:spPr>
          <a:xfrm>
            <a:off x="433045" y="180473"/>
            <a:ext cx="3513313" cy="1193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500">
                <a:solidFill>
                  <a:schemeClr val="accent1">
                    <a:lumMod val="75000"/>
                  </a:schemeClr>
                </a:solidFill>
                <a:latin typeface="+mn-lt"/>
              </a:rPr>
              <a:t>Talk outline</a:t>
            </a:r>
            <a:endParaRPr lang="en-US" sz="45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00A31BB-17CF-5CD1-BCBF-077E92B875B4}"/>
              </a:ext>
            </a:extLst>
          </p:cNvPr>
          <p:cNvSpPr/>
          <p:nvPr/>
        </p:nvSpPr>
        <p:spPr>
          <a:xfrm>
            <a:off x="433045" y="1459412"/>
            <a:ext cx="11565738" cy="1697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cs typeface="Segoe UI Light" panose="020B0502040204020203" pitchFamily="34" charset="0"/>
              </a:rPr>
              <a:t>Overview of Juniper Networks’ chipset</a:t>
            </a: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Segoe UI Light" panose="020B0502040204020203" pitchFamily="34" charset="0"/>
              </a:rPr>
              <a:t>Trio-ML: our proposed in-network</a:t>
            </a:r>
            <a:r>
              <a:rPr kumimoji="0" lang="en-US" sz="240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cs typeface="Segoe UI Light" panose="020B0502040204020203" pitchFamily="34" charset="0"/>
              </a:rPr>
              <a:t> straggler mitigation for distributed ML training</a:t>
            </a: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baseline="0" dirty="0">
                <a:cs typeface="Segoe UI Light" panose="020B0502040204020203" pitchFamily="34" charset="0"/>
              </a:rPr>
              <a:t>Evaluations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E36230AB-E9CE-6875-A118-BA6E04E3A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05220"/>
            <a:ext cx="2743200" cy="365125"/>
          </a:xfrm>
        </p:spPr>
        <p:txBody>
          <a:bodyPr/>
          <a:lstStyle/>
          <a:p>
            <a:fld id="{54A44620-EA89-42D9-96E3-7231E772306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402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</TotalTime>
  <Words>2038</Words>
  <Application>Microsoft Macintosh PowerPoint</Application>
  <PresentationFormat>Widescreen</PresentationFormat>
  <Paragraphs>504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Calibri Light</vt:lpstr>
      <vt:lpstr>Cambria Math</vt:lpstr>
      <vt:lpstr>Office Theme</vt:lpstr>
      <vt:lpstr>Using Trio – Juniper Networks’ Programmable Chipset – for Emerging In-Network Applications</vt:lpstr>
      <vt:lpstr>Data-intensive applications are the foundation of online services</vt:lpstr>
      <vt:lpstr>The rise of in-network computing</vt:lpstr>
      <vt:lpstr>Background on data parallel distributed machine learning training</vt:lpstr>
      <vt:lpstr>In-network aggregation for distributed ML training</vt:lpstr>
      <vt:lpstr>Stragglers impose a practical deployment challenge with in-network aggregation</vt:lpstr>
      <vt:lpstr>Enabling efficient in-network straggler mitigation in Tofino switches is challenging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Testbed setup</vt:lpstr>
      <vt:lpstr>Impact of straggling probability on training iteration time</vt:lpstr>
      <vt:lpstr>Trio-ML improves the time-to-accuracy by 1.60x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mingrany@gmail.com</dc:creator>
  <cp:lastModifiedBy>mingrany@gmail.com</cp:lastModifiedBy>
  <cp:revision>97</cp:revision>
  <dcterms:created xsi:type="dcterms:W3CDTF">2022-08-25T05:25:42Z</dcterms:created>
  <dcterms:modified xsi:type="dcterms:W3CDTF">2022-08-25T10:48:45Z</dcterms:modified>
</cp:coreProperties>
</file>